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2" d="100"/>
          <a:sy n="62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4112-AC74-43A3-B764-26F6A4315273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8447-C0C2-4119-89BD-E270608982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9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8ADC-A6F0-4FEE-AF86-3348F225BF3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71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8ADC-A6F0-4FEE-AF86-3348F225BF3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8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8ADC-A6F0-4FEE-AF86-3348F225BF3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71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8ADC-A6F0-4FEE-AF86-3348F225BF3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88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8ADC-A6F0-4FEE-AF86-3348F225BF3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3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martinez@uic.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martinez@uic.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772816"/>
            <a:ext cx="8305800" cy="1224136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762000"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 de Bioestadística de la Universitat Internacional de Catalunya</a:t>
            </a:r>
          </a:p>
          <a:p>
            <a:pPr algn="ctr" defTabSz="762000">
              <a:lnSpc>
                <a:spcPct val="50000"/>
              </a:lnSpc>
              <a:buFont typeface="Wingdings" pitchFamily="2" charset="2"/>
              <a:buNone/>
            </a:pPr>
            <a:endParaRPr lang="es-ES" sz="2800" dirty="0" smtClean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303"/>
            <a:ext cx="1872208" cy="121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5536" y="34290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Dr. Jose M. Martínez-Sánchez (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jmmartinez@uic.es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Profesor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titular y epidemiólogo. Responsable del Área de Bioestadística</a:t>
            </a:r>
          </a:p>
        </p:txBody>
      </p:sp>
    </p:spTree>
    <p:extLst>
      <p:ext uri="{BB962C8B-B14F-4D97-AF65-F5344CB8AC3E}">
        <p14:creationId xmlns:p14="http://schemas.microsoft.com/office/powerpoint/2010/main" val="40936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8648" y="1033872"/>
            <a:ext cx="8305800" cy="10989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762000">
              <a:buFont typeface="Wingdings" pitchFamily="2" charset="2"/>
              <a:buNone/>
            </a:pPr>
            <a:r>
              <a:rPr lang="es-ES" sz="2800" b="1" dirty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Estado de salud de los trabajadores españoles</a:t>
            </a:r>
            <a:endParaRPr lang="es-ES" sz="2800" dirty="0" smtClean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8" y="2810458"/>
            <a:ext cx="243613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Logo20Peq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106956" cy="10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657831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Conocer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el estado de salud de los trabajadores españoles en el año 2015 por sectores profesionales</a:t>
            </a:r>
          </a:p>
          <a:p>
            <a:pPr marL="342900" indent="-342900">
              <a:buAutoNum type="arabicParenR"/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Describir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los principales factores de riesgos de las enfermedades no transmisibles de los trabajadores españoles en el año 2015 por sectores</a:t>
            </a:r>
          </a:p>
          <a:p>
            <a:pPr marL="342900" indent="-342900">
              <a:buAutoNum type="arabicParenR"/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un estudio de coste efectividad de un programa de promoción de la salud de empresa saludable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30696" y="620688"/>
            <a:ext cx="7729736" cy="685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  <a:endParaRPr lang="es-ES" sz="28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número de diapositiva"/>
          <p:cNvSpPr txBox="1">
            <a:spLocks/>
          </p:cNvSpPr>
          <p:nvPr/>
        </p:nvSpPr>
        <p:spPr bwMode="auto">
          <a:xfrm>
            <a:off x="1401765" y="6453188"/>
            <a:ext cx="295592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2a  Jornada  PPCC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13343" r="20392" b="6206"/>
          <a:stretch/>
        </p:blipFill>
        <p:spPr bwMode="auto">
          <a:xfrm>
            <a:off x="728137" y="352176"/>
            <a:ext cx="7732295" cy="58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28596" y="283469"/>
            <a:ext cx="55370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2200" b="1" smtClean="0">
                <a:solidFill>
                  <a:srgbClr val="CC3300"/>
                </a:solidFill>
                <a:latin typeface="Verdana" pitchFamily="34" charset="0"/>
              </a:rPr>
              <a:t>Participantes en el estudio dCOT3</a:t>
            </a:r>
            <a:endParaRPr lang="es-ES" sz="22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7688" y="928670"/>
            <a:ext cx="32400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s-ES" sz="1800" b="0" dirty="0">
                <a:latin typeface="Arial" charset="0"/>
              </a:rPr>
              <a:t>1245 </a:t>
            </a:r>
            <a:r>
              <a:rPr lang="es-ES" sz="1800" b="0" dirty="0" smtClean="0">
                <a:latin typeface="Arial" charset="0"/>
              </a:rPr>
              <a:t>participantes dCOT1</a:t>
            </a:r>
            <a:endParaRPr lang="es-ES" sz="1800" b="0" dirty="0">
              <a:latin typeface="Arial" charset="0"/>
            </a:endParaRPr>
          </a:p>
          <a:p>
            <a:pPr algn="ctr" eaLnBrk="1" hangingPunct="1"/>
            <a:endParaRPr lang="es-ES" sz="1800" b="0" dirty="0"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7688" y="2297095"/>
            <a:ext cx="324008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s-ES" sz="1800" b="0" dirty="0" smtClean="0">
                <a:solidFill>
                  <a:srgbClr val="C00000"/>
                </a:solidFill>
                <a:latin typeface="Arial" charset="0"/>
              </a:rPr>
              <a:t>1010 participantes (M0)</a:t>
            </a:r>
          </a:p>
          <a:p>
            <a:pPr algn="ctr" eaLnBrk="1" hangingPunct="1">
              <a:buNone/>
            </a:pPr>
            <a:r>
              <a:rPr lang="es-ES" sz="1000" dirty="0" smtClean="0"/>
              <a:t>Trabajo de campo entre mayo 2013 febrero 2014</a:t>
            </a:r>
            <a:endParaRPr lang="es-ES" sz="1000" b="0" dirty="0"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47688" y="4338630"/>
            <a:ext cx="324008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s-ES" sz="1800" b="1" dirty="0" smtClean="0">
                <a:latin typeface="Arial" charset="0"/>
              </a:rPr>
              <a:t>Muestra final 736</a:t>
            </a:r>
            <a:r>
              <a:rPr lang="es-ES" sz="1800" b="1" dirty="0"/>
              <a:t> </a:t>
            </a:r>
            <a:endParaRPr lang="es-ES" sz="1800" b="1" dirty="0" smtClean="0"/>
          </a:p>
          <a:p>
            <a:pPr algn="ctr" eaLnBrk="1" hangingPunct="1">
              <a:buNone/>
            </a:pPr>
            <a:r>
              <a:rPr lang="es-ES" sz="1000" dirty="0" smtClean="0"/>
              <a:t>(73% participación y 59% seguimiento)</a:t>
            </a:r>
            <a:endParaRPr lang="es-ES" sz="1000" dirty="0" smtClean="0"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14811" y="857232"/>
            <a:ext cx="4429156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s-ES" sz="1600" b="1" dirty="0" smtClean="0">
                <a:solidFill>
                  <a:srgbClr val="C00000"/>
                </a:solidFill>
                <a:latin typeface="Arial" charset="0"/>
              </a:rPr>
              <a:t>Actualización datos RCA</a:t>
            </a:r>
          </a:p>
          <a:p>
            <a:pPr eaLnBrk="1" hangingPunct="1">
              <a:buNone/>
            </a:pPr>
            <a:endParaRPr lang="es-ES" sz="1600" b="1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s-ES" sz="1600" b="0" dirty="0" smtClean="0">
                <a:latin typeface="Arial" charset="0"/>
              </a:rPr>
              <a:t>101 Fallecidos</a:t>
            </a:r>
          </a:p>
          <a:p>
            <a:pPr eaLnBrk="1" hangingPunct="1"/>
            <a:endParaRPr lang="es-ES" sz="1600" dirty="0">
              <a:latin typeface="Arial" charset="0"/>
            </a:endParaRPr>
          </a:p>
          <a:p>
            <a:pPr eaLnBrk="1" hangingPunct="1">
              <a:buNone/>
            </a:pPr>
            <a:r>
              <a:rPr lang="es-ES" sz="1600" b="0" dirty="0" smtClean="0">
                <a:latin typeface="Arial" charset="0"/>
              </a:rPr>
              <a:t>49 migraron fuera de la provincia de BCN</a:t>
            </a:r>
          </a:p>
          <a:p>
            <a:pPr eaLnBrk="1" hangingPunct="1">
              <a:buNone/>
            </a:pPr>
            <a:endParaRPr lang="es-ES" sz="1600" dirty="0" smtClean="0"/>
          </a:p>
          <a:p>
            <a:pPr eaLnBrk="1" hangingPunct="1">
              <a:buNone/>
            </a:pPr>
            <a:r>
              <a:rPr lang="es-ES" sz="1600" b="0" dirty="0" smtClean="0">
                <a:latin typeface="Arial" charset="0"/>
              </a:rPr>
              <a:t> 85 no desean participar en el seguimiento o eran menor de edad</a:t>
            </a:r>
            <a:endParaRPr lang="es-ES" sz="1600" b="0" dirty="0">
              <a:latin typeface="Arial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060575" y="1576370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2060575" y="3857628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071670" y="1909738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323628" y="3289229"/>
            <a:ext cx="4429156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s-ES" sz="1800" b="0" dirty="0" smtClean="0">
                <a:latin typeface="Arial" charset="0"/>
              </a:rPr>
              <a:t>18,5% denegaron participar</a:t>
            </a:r>
          </a:p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>
              <a:buNone/>
            </a:pPr>
            <a:r>
              <a:rPr lang="es-ES" sz="1800" b="0" dirty="0" smtClean="0">
                <a:latin typeface="Arial" charset="0"/>
              </a:rPr>
              <a:t>7,2% se mudaron de residencia</a:t>
            </a:r>
          </a:p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>
              <a:buNone/>
            </a:pPr>
            <a:r>
              <a:rPr lang="es-ES" sz="1800" b="0" dirty="0" smtClean="0">
                <a:latin typeface="Arial" charset="0"/>
              </a:rPr>
              <a:t>1,3% estaban muertos</a:t>
            </a:r>
          </a:p>
          <a:p>
            <a:pPr eaLnBrk="1" hangingPunct="1">
              <a:buNone/>
            </a:pPr>
            <a:endParaRPr lang="es-ES" sz="1800" b="0" dirty="0">
              <a:latin typeface="Arial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071670" y="2882256"/>
            <a:ext cx="0" cy="140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2071670" y="4922853"/>
            <a:ext cx="0" cy="57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74657" y="5572140"/>
            <a:ext cx="324008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s-ES" sz="1800" dirty="0" smtClean="0">
                <a:latin typeface="Arial" charset="0"/>
              </a:rPr>
              <a:t>682 muestras de </a:t>
            </a:r>
            <a:r>
              <a:rPr lang="es-ES" sz="1800" dirty="0" smtClean="0"/>
              <a:t>orina y </a:t>
            </a:r>
          </a:p>
          <a:p>
            <a:pPr algn="ctr" eaLnBrk="1" hangingPunct="1">
              <a:buNone/>
            </a:pPr>
            <a:r>
              <a:rPr lang="es-ES" sz="1800" dirty="0" smtClean="0"/>
              <a:t>700 de salivas</a:t>
            </a:r>
            <a:endParaRPr lang="es-ES" sz="1800" dirty="0">
              <a:latin typeface="Arial" charset="0"/>
            </a:endParaRPr>
          </a:p>
        </p:txBody>
      </p:sp>
      <p:sp>
        <p:nvSpPr>
          <p:cNvPr id="27" name="4 Marcador de número de diapositiva"/>
          <p:cNvSpPr txBox="1">
            <a:spLocks/>
          </p:cNvSpPr>
          <p:nvPr/>
        </p:nvSpPr>
        <p:spPr bwMode="auto">
          <a:xfrm>
            <a:off x="1401765" y="6453188"/>
            <a:ext cx="295592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2a  Jornada  PPCC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3331"/>
            <a:ext cx="5832648" cy="25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640" y="332656"/>
            <a:ext cx="8305800" cy="2197968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762000">
              <a:buFont typeface="Wingdings" pitchFamily="2" charset="2"/>
              <a:buNone/>
            </a:pPr>
            <a:r>
              <a:rPr lang="es-ES" sz="2800" b="1" dirty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Patrón de uso, aceptabilidad y percepción de riesgo de los cigarrillos electrónicos: estudio prospectivo de cohortes con </a:t>
            </a:r>
            <a:r>
              <a:rPr lang="es-ES" sz="2800" b="1" dirty="0" err="1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biomarcadores</a:t>
            </a:r>
            <a:endParaRPr lang="es-ES" sz="28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762000">
              <a:lnSpc>
                <a:spcPct val="50000"/>
              </a:lnSpc>
              <a:buFont typeface="Wingdings" pitchFamily="2" charset="2"/>
              <a:buNone/>
            </a:pPr>
            <a:endParaRPr lang="es-E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97" y="4002796"/>
            <a:ext cx="6166842" cy="26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9675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por medio de cuestionario el patrón de uso de los cigarrillos electrónicos en la ciudad de Barcelona.</a:t>
            </a:r>
          </a:p>
          <a:p>
            <a:pPr marL="342900" indent="-342900">
              <a:buAutoNum type="arabicParenR"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Describir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la percepción del riesgo y los motivos de uso del cigarrillo electrónico entre sus usuarios.</a:t>
            </a:r>
          </a:p>
          <a:p>
            <a:pPr marL="342900" indent="-342900">
              <a:buAutoNum type="arabicParenR"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la influencia del uso de cigarrillos electrónicos sobre el consumo de tabaco convencional según las características de los usuarios y su patrón de consumo. </a:t>
            </a:r>
          </a:p>
          <a:p>
            <a:pPr marL="342900" indent="-342900">
              <a:buAutoNum type="arabicParenR"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Caracterizar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los niveles de </a:t>
            </a:r>
            <a:r>
              <a:rPr lang="es-E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propilenglicol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, y su principal metabolito </a:t>
            </a:r>
            <a:r>
              <a:rPr lang="es-E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propilenglicol-glucurónico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, en orina y saliva en usuarios de cigarrillos electrónicos.</a:t>
            </a:r>
          </a:p>
          <a:p>
            <a:pPr marL="342900" indent="-342900">
              <a:buAutoNum type="arabicParenR"/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arenR"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Comparar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los niveles de nicotina, </a:t>
            </a:r>
            <a:r>
              <a:rPr lang="es-E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cotinina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y carcinógenos en orina y saliva de los usuarios de cigarrillos electrónicos con los de una muestra de fumadores de cigarrillos convencionales.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510952"/>
            <a:ext cx="7729736" cy="685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  <a:endParaRPr lang="es-ES" sz="28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260648"/>
            <a:ext cx="7729736" cy="6858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Métodos</a:t>
            </a:r>
            <a:endParaRPr lang="es-ES" sz="28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105273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reclutará una muestra representativa de la población adulta (≥18 años) usuarios del e-cigarrillos de la ciudad de Barcelona (n=600)</a:t>
            </a:r>
          </a:p>
          <a:p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49810" y="4149080"/>
            <a:ext cx="8354638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843" y="3502749"/>
            <a:ext cx="1696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Julio- diciembre</a:t>
            </a:r>
          </a:p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2015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 bwMode="auto">
          <a:xfrm rot="5400000">
            <a:off x="1190820" y="3577576"/>
            <a:ext cx="1000926" cy="794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Rectángulo"/>
          <p:cNvSpPr/>
          <p:nvPr/>
        </p:nvSpPr>
        <p:spPr>
          <a:xfrm>
            <a:off x="899592" y="2564904"/>
            <a:ext cx="157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Reclutamiento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 bwMode="auto">
          <a:xfrm rot="5400000">
            <a:off x="3927918" y="3576782"/>
            <a:ext cx="1000926" cy="794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Rectángulo"/>
          <p:cNvSpPr/>
          <p:nvPr/>
        </p:nvSpPr>
        <p:spPr>
          <a:xfrm>
            <a:off x="3727675" y="2420888"/>
            <a:ext cx="1432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Seguimiento </a:t>
            </a:r>
          </a:p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(12 meses)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>
            <a:fillRect/>
          </a:stretch>
        </p:blipFill>
        <p:spPr bwMode="auto">
          <a:xfrm>
            <a:off x="1572003" y="4603464"/>
            <a:ext cx="1343813" cy="17778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 bwMode="auto">
          <a:xfrm rot="5400000">
            <a:off x="6860475" y="3576212"/>
            <a:ext cx="1000926" cy="794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23 Rectángulo"/>
          <p:cNvSpPr/>
          <p:nvPr/>
        </p:nvSpPr>
        <p:spPr>
          <a:xfrm>
            <a:off x="6660232" y="2420318"/>
            <a:ext cx="1432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Seguimiento </a:t>
            </a:r>
          </a:p>
          <a:p>
            <a:pPr algn="ctr">
              <a:buNone/>
            </a:pPr>
            <a:r>
              <a:rPr lang="es-ES" b="1" dirty="0" smtClean="0">
                <a:latin typeface="Calibri" pitchFamily="34" charset="0"/>
                <a:cs typeface="Calibri" pitchFamily="34" charset="0"/>
              </a:rPr>
              <a:t>(24 meses)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>
            <a:fillRect/>
          </a:stretch>
        </p:blipFill>
        <p:spPr bwMode="auto">
          <a:xfrm>
            <a:off x="6732240" y="4581128"/>
            <a:ext cx="1343813" cy="17778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5661248"/>
            <a:ext cx="637660" cy="76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4671950"/>
            <a:ext cx="1008112" cy="8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43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0"/>
          <a:stretch/>
        </p:blipFill>
        <p:spPr bwMode="auto">
          <a:xfrm>
            <a:off x="1097538" y="1124744"/>
            <a:ext cx="6552728" cy="47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609329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Contacto: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jmmartinez@uic.es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36051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97132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361</Words>
  <Application>Microsoft Office PowerPoint</Application>
  <PresentationFormat>Presentación en pantalla (4:3)</PresentationFormat>
  <Paragraphs>59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Martinez Sanchez, Jose Maria</dc:creator>
  <cp:lastModifiedBy>Usuario de Windows</cp:lastModifiedBy>
  <cp:revision>5</cp:revision>
  <dcterms:created xsi:type="dcterms:W3CDTF">2016-05-11T09:47:02Z</dcterms:created>
  <dcterms:modified xsi:type="dcterms:W3CDTF">2016-05-11T12:06:43Z</dcterms:modified>
</cp:coreProperties>
</file>