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48" r:id="rId2"/>
  </p:sldMasterIdLst>
  <p:notesMasterIdLst>
    <p:notesMasterId r:id="rId13"/>
  </p:notesMasterIdLst>
  <p:handoutMasterIdLst>
    <p:handoutMasterId r:id="rId14"/>
  </p:handoutMasterIdLst>
  <p:sldIdLst>
    <p:sldId id="342" r:id="rId3"/>
    <p:sldId id="316" r:id="rId4"/>
    <p:sldId id="326" r:id="rId5"/>
    <p:sldId id="317" r:id="rId6"/>
    <p:sldId id="318" r:id="rId7"/>
    <p:sldId id="330" r:id="rId8"/>
    <p:sldId id="337" r:id="rId9"/>
    <p:sldId id="338" r:id="rId10"/>
    <p:sldId id="339" r:id="rId11"/>
    <p:sldId id="300" r:id="rId12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31">
          <p15:clr>
            <a:srgbClr val="A4A3A4"/>
          </p15:clr>
        </p15:guide>
        <p15:guide id="2" orient="horz" pos="2762">
          <p15:clr>
            <a:srgbClr val="A4A3A4"/>
          </p15:clr>
        </p15:guide>
        <p15:guide id="3" orient="horz" pos="990">
          <p15:clr>
            <a:srgbClr val="A4A3A4"/>
          </p15:clr>
        </p15:guide>
        <p15:guide id="4" orient="horz" pos="3104">
          <p15:clr>
            <a:srgbClr val="A4A3A4"/>
          </p15:clr>
        </p15:guide>
        <p15:guide id="5" orient="horz" pos="566">
          <p15:clr>
            <a:srgbClr val="A4A3A4"/>
          </p15:clr>
        </p15:guide>
        <p15:guide id="6" orient="horz" pos="2639">
          <p15:clr>
            <a:srgbClr val="A4A3A4"/>
          </p15:clr>
        </p15:guide>
        <p15:guide id="7" orient="horz" pos="758">
          <p15:clr>
            <a:srgbClr val="A4A3A4"/>
          </p15:clr>
        </p15:guide>
        <p15:guide id="8" orient="horz" pos="145">
          <p15:clr>
            <a:srgbClr val="A4A3A4"/>
          </p15:clr>
        </p15:guide>
        <p15:guide id="9" orient="horz" pos="1688">
          <p15:clr>
            <a:srgbClr val="A4A3A4"/>
          </p15:clr>
        </p15:guide>
        <p15:guide id="10" orient="horz" pos="2828">
          <p15:clr>
            <a:srgbClr val="A4A3A4"/>
          </p15:clr>
        </p15:guide>
        <p15:guide id="11" pos="5630">
          <p15:clr>
            <a:srgbClr val="A4A3A4"/>
          </p15:clr>
        </p15:guide>
        <p15:guide id="12" pos="3788">
          <p15:clr>
            <a:srgbClr val="A4A3A4"/>
          </p15:clr>
        </p15:guide>
        <p15:guide id="13" pos="2906">
          <p15:clr>
            <a:srgbClr val="A4A3A4"/>
          </p15:clr>
        </p15:guide>
        <p15:guide id="14" pos="3674">
          <p15:clr>
            <a:srgbClr val="A4A3A4"/>
          </p15:clr>
        </p15:guide>
        <p15:guide id="15" pos="3901">
          <p15:clr>
            <a:srgbClr val="A4A3A4"/>
          </p15:clr>
        </p15:guide>
        <p15:guide id="16" pos="3018">
          <p15:clr>
            <a:srgbClr val="A4A3A4"/>
          </p15:clr>
        </p15:guide>
        <p15:guide id="17" pos="2791">
          <p15:clr>
            <a:srgbClr val="A4A3A4"/>
          </p15:clr>
        </p15:guide>
        <p15:guide id="18" pos="159">
          <p15:clr>
            <a:srgbClr val="A4A3A4"/>
          </p15:clr>
        </p15:guide>
        <p15:guide id="19" pos="18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ie Barlow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2346" autoAdjust="0"/>
  </p:normalViewPr>
  <p:slideViewPr>
    <p:cSldViewPr snapToGrid="0" snapToObjects="1">
      <p:cViewPr>
        <p:scale>
          <a:sx n="60" d="100"/>
          <a:sy n="60" d="100"/>
        </p:scale>
        <p:origin x="-474" y="-528"/>
      </p:cViewPr>
      <p:guideLst>
        <p:guide orient="horz" pos="1831"/>
        <p:guide orient="horz" pos="2762"/>
        <p:guide orient="horz" pos="990"/>
        <p:guide orient="horz" pos="3104"/>
        <p:guide orient="horz" pos="566"/>
        <p:guide orient="horz" pos="2639"/>
        <p:guide orient="horz" pos="758"/>
        <p:guide orient="horz" pos="145"/>
        <p:guide orient="horz" pos="1688"/>
        <p:guide orient="horz" pos="2828"/>
        <p:guide pos="5630"/>
        <p:guide pos="3788"/>
        <p:guide pos="2906"/>
        <p:guide pos="3674"/>
        <p:guide pos="3901"/>
        <p:guide pos="3018"/>
        <p:guide pos="2791"/>
        <p:guide pos="159"/>
        <p:guide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122E3A8-67DD-A54D-9ACE-7F6180D1A288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5D751CF-426F-9546-9000-18E529FDEBD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92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5BCB8AE-B9B2-1648-AE7C-D9F4FF49662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7F34D1A-B7E5-DE48-8EA9-859D9DE636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3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1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381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1971244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566267"/>
            <a:ext cx="867387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3711677"/>
            <a:ext cx="9144000" cy="675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4" y="3954254"/>
            <a:ext cx="4360862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386996"/>
            <a:ext cx="9144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4F51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pic>
        <p:nvPicPr>
          <p:cNvPr id="15" name="Picture 14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4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10" name="Picture 9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SE Lif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8" name="Picture 7" descr="schneider_LI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ave_175139600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1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463028807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8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2180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74435" y="4851248"/>
            <a:ext cx="8351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  <p:pic>
        <p:nvPicPr>
          <p:cNvPr id="10" name="Picture 9" descr="Weave_486603441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8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513175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794209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11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8351183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09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neider_LI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49" y="2064587"/>
            <a:ext cx="3678903" cy="10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4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w/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192839" y="4066302"/>
            <a:ext cx="2698750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14065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8055" y="4066302"/>
            <a:ext cx="557441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58054" y="1202023"/>
            <a:ext cx="5574419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6192838" y="1201738"/>
            <a:ext cx="2698750" cy="1336263"/>
          </a:xfrm>
        </p:spPr>
        <p:txBody>
          <a:bodyPr>
            <a:sp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9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290871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252000" anchor="b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11" name="Picture 10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7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066302"/>
            <a:ext cx="558006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2" y="1203326"/>
            <a:ext cx="5580062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80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3" y="2704955"/>
            <a:ext cx="557441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58057" y="4548723"/>
            <a:ext cx="557441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258057" y="1213547"/>
            <a:ext cx="5574419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4"/>
          </p:nvPr>
        </p:nvSpPr>
        <p:spPr>
          <a:xfrm>
            <a:off x="252412" y="3037586"/>
            <a:ext cx="5580064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2414" y="4066302"/>
            <a:ext cx="4178298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/>
          </p:nvPr>
        </p:nvSpPr>
        <p:spPr>
          <a:xfrm>
            <a:off x="258057" y="1209296"/>
            <a:ext cx="4172656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791075" y="1209296"/>
            <a:ext cx="4100514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86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2413" y="4066302"/>
            <a:ext cx="417829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13516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252412" y="1203326"/>
            <a:ext cx="4178299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1"/>
          </p:nvPr>
        </p:nvSpPr>
        <p:spPr>
          <a:xfrm>
            <a:off x="4791074" y="1203326"/>
            <a:ext cx="4100511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5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58055" y="2698483"/>
            <a:ext cx="863353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4413143"/>
            <a:ext cx="4100514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8055" y="4413143"/>
            <a:ext cx="409487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246632" y="1198257"/>
            <a:ext cx="8644953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/>
          </p:nvPr>
        </p:nvSpPr>
        <p:spPr>
          <a:xfrm>
            <a:off x="258055" y="2907433"/>
            <a:ext cx="4094871" cy="1457325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6"/>
          </p:nvPr>
        </p:nvSpPr>
        <p:spPr>
          <a:xfrm>
            <a:off x="4791075" y="2907433"/>
            <a:ext cx="4100514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43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32"/>
          </p:nvPr>
        </p:nvSpPr>
        <p:spPr>
          <a:xfrm>
            <a:off x="252414" y="1192752"/>
            <a:ext cx="2698748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3"/>
          </p:nvPr>
        </p:nvSpPr>
        <p:spPr>
          <a:xfrm>
            <a:off x="3232554" y="1192752"/>
            <a:ext cx="2678893" cy="1441450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4"/>
          </p:nvPr>
        </p:nvSpPr>
        <p:spPr>
          <a:xfrm>
            <a:off x="6192838" y="1192752"/>
            <a:ext cx="2678893" cy="1441450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50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085663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055035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31"/>
          </p:nvPr>
        </p:nvSpPr>
        <p:spPr>
          <a:xfrm>
            <a:off x="258056" y="1203325"/>
            <a:ext cx="2673249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3232554" y="1203325"/>
            <a:ext cx="2678893" cy="1405513"/>
          </a:xfr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3"/>
          </p:nvPr>
        </p:nvSpPr>
        <p:spPr>
          <a:xfrm>
            <a:off x="6192838" y="1203325"/>
            <a:ext cx="2678893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90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252412" y="1203326"/>
            <a:ext cx="8639175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3"/>
          </p:nvPr>
        </p:nvSpPr>
        <p:spPr>
          <a:xfrm>
            <a:off x="252412" y="2872039"/>
            <a:ext cx="2683481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4"/>
          </p:nvPr>
        </p:nvSpPr>
        <p:spPr>
          <a:xfrm>
            <a:off x="3232553" y="2872039"/>
            <a:ext cx="2678893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35"/>
          </p:nvPr>
        </p:nvSpPr>
        <p:spPr>
          <a:xfrm>
            <a:off x="6192837" y="2872039"/>
            <a:ext cx="2678893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58055" y="2696071"/>
            <a:ext cx="863353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376262"/>
            <a:ext cx="268348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92838" y="437626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232554" y="437626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1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1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041071"/>
            <a:ext cx="9144000" cy="86764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0" anchor="ctr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13" name="Picture 12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1981308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981308"/>
            <a:ext cx="9144000" cy="3162191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252000" bIns="252000" anchor="t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08245"/>
            <a:ext cx="9144000" cy="373063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25200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293" y="4601873"/>
            <a:ext cx="1800991" cy="44664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-2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Your Content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-286951" y="243272"/>
            <a:ext cx="5143500" cy="4656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-43677" y="-2"/>
            <a:ext cx="5030014" cy="514350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42913" indent="-265113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708025" indent="-228600">
              <a:buFont typeface="Lucida Grande"/>
              <a:buChar char="–"/>
              <a:defRPr sz="1800">
                <a:solidFill>
                  <a:schemeClr val="bg1"/>
                </a:solidFill>
              </a:defRPr>
            </a:lvl3pPr>
            <a:lvl4pPr marL="976313" indent="-228600">
              <a:buFont typeface="Lucida Grande"/>
              <a:buChar char="–"/>
              <a:defRPr sz="1600">
                <a:solidFill>
                  <a:schemeClr val="bg1"/>
                </a:solidFill>
              </a:defRPr>
            </a:lvl4pPr>
            <a:lvl5pPr marL="1258888" indent="-231775" defTabSz="314325">
              <a:buFont typeface="Lucida Grande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  <p:pic>
        <p:nvPicPr>
          <p:cNvPr id="10" name="Picture 9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3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0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Your Content Here</a:t>
            </a:r>
            <a:endParaRPr lang="en-US" dirty="0"/>
          </a:p>
        </p:txBody>
      </p:sp>
      <p:sp>
        <p:nvSpPr>
          <p:cNvPr id="3" name="Content Placeholder 12"/>
          <p:cNvSpPr>
            <a:spLocks noGrp="1"/>
          </p:cNvSpPr>
          <p:nvPr>
            <p:ph sz="quarter" idx="11"/>
          </p:nvPr>
        </p:nvSpPr>
        <p:spPr>
          <a:xfrm>
            <a:off x="252413" y="982952"/>
            <a:ext cx="3749962" cy="14527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marL="236538" indent="-236538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-220663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630238" indent="-173038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803275" indent="-17303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977900" indent="-174625" defTabSz="31432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2413" y="348333"/>
            <a:ext cx="374996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54991" y="2385218"/>
            <a:ext cx="5143498" cy="3730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40208" y="0"/>
            <a:ext cx="746127" cy="51435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7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175153"/>
            <a:ext cx="8633531" cy="36933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8056" y="2634497"/>
            <a:ext cx="8633531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4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6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86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87" r:id="rId4"/>
    <p:sldLayoutId id="2147483688" r:id="rId5"/>
    <p:sldLayoutId id="2147483689" r:id="rId6"/>
    <p:sldLayoutId id="2147483672" r:id="rId7"/>
    <p:sldLayoutId id="2147483670" r:id="rId8"/>
    <p:sldLayoutId id="2147483671" r:id="rId9"/>
    <p:sldLayoutId id="2147483686" r:id="rId10"/>
    <p:sldLayoutId id="2147483690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91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693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schneider_LIO_Life-Green_RGB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2413" y="1203326"/>
            <a:ext cx="8639175" cy="198515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7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6" r:id="rId3"/>
    <p:sldLayoutId id="2147483653" r:id="rId4"/>
    <p:sldLayoutId id="2147483661" r:id="rId5"/>
    <p:sldLayoutId id="2147483677" r:id="rId6"/>
    <p:sldLayoutId id="2147483660" r:id="rId7"/>
    <p:sldLayoutId id="2147483662" r:id="rId8"/>
    <p:sldLayoutId id="2147483678" r:id="rId9"/>
    <p:sldLayoutId id="214748365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36C746"/>
          </a:solidFill>
          <a:latin typeface="Arial"/>
          <a:ea typeface="+mj-ea"/>
          <a:cs typeface="Arial"/>
        </a:defRPr>
      </a:lvl1pPr>
    </p:titleStyle>
    <p:bodyStyle>
      <a:lvl1pPr marL="173038" indent="-157163" algn="l" defTabSz="457200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Arial"/>
          <a:ea typeface="+mn-ea"/>
          <a:cs typeface="Arial"/>
        </a:defRPr>
      </a:lvl1pPr>
      <a:lvl2pPr marL="361950" indent="-182563" algn="l" defTabSz="447675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/>
        <a:buChar char="•"/>
        <a:defRPr sz="1200" kern="1200">
          <a:solidFill>
            <a:schemeClr val="accent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Arial"/>
          <a:ea typeface="+mn-ea"/>
          <a:cs typeface="Arial"/>
        </a:defRPr>
      </a:lvl3pPr>
      <a:lvl4pPr marL="719138" indent="-179388" algn="l" defTabSz="457200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/>
          <a:ea typeface="+mn-ea"/>
          <a:cs typeface="Arial"/>
        </a:defRPr>
      </a:lvl4pPr>
      <a:lvl5pPr marL="896938" indent="-185738" algn="l" defTabSz="457200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/>
          <a:ea typeface="+mn-ea"/>
          <a:cs typeface="Arial"/>
        </a:defRPr>
      </a:lvl5pPr>
      <a:lvl6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50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hoperun.net/hrtc/wp-content/uploads/2014/05/Data-Analysis-Image.jpg"/>
          <p:cNvPicPr>
            <a:picLocks noChangeAspect="1" noChangeArrowheads="1"/>
          </p:cNvPicPr>
          <p:nvPr/>
        </p:nvPicPr>
        <p:blipFill>
          <a:blip r:embed="rId3" cstate="print"/>
          <a:srcRect b="14304"/>
          <a:stretch>
            <a:fillRect/>
          </a:stretch>
        </p:blipFill>
        <p:spPr bwMode="auto">
          <a:xfrm>
            <a:off x="-1" y="-837054"/>
            <a:ext cx="9144001" cy="52240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1" y="1540387"/>
            <a:ext cx="9144001" cy="2171290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3711677"/>
            <a:ext cx="9144000" cy="675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3742" y="3519885"/>
            <a:ext cx="8045425" cy="1107996"/>
          </a:xfrm>
        </p:spPr>
        <p:txBody>
          <a:bodyPr/>
          <a:lstStyle/>
          <a:p>
            <a:r>
              <a:rPr lang="en-US" sz="3600" dirty="0" smtClean="0"/>
              <a:t>Data analysis for customer satisfaction</a:t>
            </a:r>
            <a:endParaRPr lang="en-US" sz="3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Confidential Property of Schneider Electric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4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493212" y="2562129"/>
            <a:ext cx="2820550" cy="409432"/>
          </a:xfrm>
          <a:prstGeom prst="rect">
            <a:avLst/>
          </a:prstGeom>
          <a:solidFill>
            <a:schemeClr val="accent2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/>
        </p:nvSpPr>
        <p:spPr>
          <a:xfrm>
            <a:off x="5495487" y="3123961"/>
            <a:ext cx="2820550" cy="409432"/>
          </a:xfrm>
          <a:prstGeom prst="rect">
            <a:avLst/>
          </a:prstGeom>
          <a:solidFill>
            <a:schemeClr val="accent2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/>
        </p:nvSpPr>
        <p:spPr>
          <a:xfrm>
            <a:off x="5490937" y="2013944"/>
            <a:ext cx="2820550" cy="409432"/>
          </a:xfrm>
          <a:prstGeom prst="rect">
            <a:avLst/>
          </a:prstGeom>
          <a:solidFill>
            <a:schemeClr val="accent2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8056" y="134653"/>
            <a:ext cx="8633531" cy="1107996"/>
          </a:xfrm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DATA  ANALYSIS FOR CUSTOMER SATISFACTION</a:t>
            </a:r>
            <a:endParaRPr lang="en-US" sz="3600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583067" y="2088108"/>
            <a:ext cx="3145878" cy="20836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Schneider Presentation - SEE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5585339" y="2622652"/>
            <a:ext cx="3145878" cy="20836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Customer Satisfaction in SEE</a:t>
            </a:r>
            <a:endParaRPr lang="en-US" dirty="0"/>
          </a:p>
        </p:txBody>
      </p:sp>
      <p:sp>
        <p:nvSpPr>
          <p:cNvPr id="22" name="Text Placeholder 19"/>
          <p:cNvSpPr txBox="1">
            <a:spLocks/>
          </p:cNvSpPr>
          <p:nvPr/>
        </p:nvSpPr>
        <p:spPr>
          <a:xfrm>
            <a:off x="5573963" y="3184492"/>
            <a:ext cx="3145878" cy="208365"/>
          </a:xfrm>
          <a:prstGeom prst="rect">
            <a:avLst/>
          </a:prstGeom>
        </p:spPr>
        <p:txBody>
          <a:bodyPr/>
          <a:lstStyle/>
          <a:p>
            <a:pPr marL="173038" marR="0" lvl="0" indent="-157163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Analytics CS Project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79063" y="2002572"/>
            <a:ext cx="498155" cy="409432"/>
          </a:xfrm>
          <a:prstGeom prst="rect">
            <a:avLst/>
          </a:prstGeom>
          <a:solidFill>
            <a:schemeClr val="accent2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/>
        </p:nvSpPr>
        <p:spPr>
          <a:xfrm>
            <a:off x="4867690" y="2564407"/>
            <a:ext cx="498155" cy="409432"/>
          </a:xfrm>
          <a:prstGeom prst="rect">
            <a:avLst/>
          </a:prstGeom>
          <a:solidFill>
            <a:schemeClr val="accent2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/>
        </p:nvSpPr>
        <p:spPr>
          <a:xfrm>
            <a:off x="4881337" y="3123963"/>
            <a:ext cx="498155" cy="409432"/>
          </a:xfrm>
          <a:prstGeom prst="rect">
            <a:avLst/>
          </a:prstGeom>
          <a:solidFill>
            <a:schemeClr val="accent2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867623" y="2011304"/>
            <a:ext cx="509596" cy="369332"/>
          </a:xfrm>
        </p:spPr>
        <p:txBody>
          <a:bodyPr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856250" y="2586786"/>
            <a:ext cx="509596" cy="369332"/>
          </a:xfrm>
        </p:spPr>
        <p:txBody>
          <a:bodyPr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869897" y="3132695"/>
            <a:ext cx="509596" cy="369332"/>
          </a:xfrm>
        </p:spPr>
        <p:txBody>
          <a:bodyPr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pic>
        <p:nvPicPr>
          <p:cNvPr id="27650" name="Picture 2" descr="http://nikeshbajaj.in/wp-content/uploads/2014/12/DataAnalysi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06" y="1468941"/>
            <a:ext cx="4095750" cy="272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06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3" grpId="0" animBg="1"/>
      <p:bldP spid="18" grpId="0" build="p"/>
      <p:bldP spid="20" grpId="0" build="p"/>
      <p:bldP spid="22" grpId="0"/>
      <p:bldP spid="30" grpId="0" animBg="1"/>
      <p:bldP spid="31" grpId="0" animBg="1"/>
      <p:bldP spid="32" grpId="0" animBg="1"/>
      <p:bldP spid="33" grpId="0" build="p"/>
      <p:bldP spid="34" grpId="0" build="p"/>
      <p:bldP spid="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2413" y="109181"/>
            <a:ext cx="8633531" cy="369332"/>
          </a:xfrm>
        </p:spPr>
        <p:txBody>
          <a:bodyPr/>
          <a:lstStyle/>
          <a:p>
            <a:r>
              <a:rPr lang="en-US" dirty="0" smtClean="0"/>
              <a:t>SCHNEIDER ELECTRIC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888" y="478513"/>
            <a:ext cx="599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8"/>
            <a:r>
              <a:rPr lang="en-US" sz="1600" dirty="0" smtClean="0">
                <a:solidFill>
                  <a:srgbClr val="36C746"/>
                </a:solidFill>
                <a:cs typeface="Arial Rounded MT Std Light"/>
              </a:rPr>
              <a:t>the global specialist in </a:t>
            </a:r>
            <a:r>
              <a:rPr lang="en-US" dirty="0" smtClean="0">
                <a:solidFill>
                  <a:srgbClr val="36C746"/>
                </a:solidFill>
                <a:cs typeface="Arial Rounded MT Std Light"/>
              </a:rPr>
              <a:t>energy management and automation</a:t>
            </a:r>
            <a:endParaRPr lang="en-US" dirty="0">
              <a:solidFill>
                <a:srgbClr val="36C746"/>
              </a:solidFill>
              <a:cs typeface="Arial Rounded MT Std Ligh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5537" y="1310185"/>
            <a:ext cx="1762180" cy="1241946"/>
            <a:chOff x="95537" y="1310185"/>
            <a:chExt cx="1762180" cy="1241946"/>
          </a:xfrm>
        </p:grpSpPr>
        <p:sp>
          <p:nvSpPr>
            <p:cNvPr id="10" name="Rectangle 9"/>
            <p:cNvSpPr/>
            <p:nvPr/>
          </p:nvSpPr>
          <p:spPr>
            <a:xfrm>
              <a:off x="252413" y="1310185"/>
              <a:ext cx="1495478" cy="12419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5537" y="1664375"/>
              <a:ext cx="1762180" cy="576407"/>
            </a:xfrm>
            <a:prstGeom prst="rect">
              <a:avLst/>
            </a:prstGeom>
          </p:spPr>
          <p:txBody>
            <a:bodyPr wrap="square" lIns="67909" tIns="33956" rIns="67909" bIns="33956">
              <a:spAutoFit/>
            </a:bodyPr>
            <a:lstStyle/>
            <a:p>
              <a:pPr algn="ctr" defTabSz="457038"/>
              <a:r>
                <a:rPr lang="en-US" sz="2400" dirty="0">
                  <a:solidFill>
                    <a:srgbClr val="FFFFFF"/>
                  </a:solidFill>
                  <a:cs typeface="Arial Rounded MT Std"/>
                </a:rPr>
                <a:t>€</a:t>
              </a:r>
              <a:r>
                <a:rPr lang="en-US" sz="2400" dirty="0" smtClean="0">
                  <a:solidFill>
                    <a:srgbClr val="FFFFFF"/>
                  </a:solidFill>
                  <a:cs typeface="Arial Rounded MT Std"/>
                </a:rPr>
                <a:t>27 billion</a:t>
              </a:r>
              <a:r>
                <a:rPr lang="en-GB" sz="900" dirty="0" smtClean="0">
                  <a:solidFill>
                    <a:srgbClr val="595959"/>
                  </a:solidFill>
                  <a:cs typeface="Arial Rounded MT Std"/>
                </a:rPr>
                <a:t/>
              </a:r>
              <a:br>
                <a:rPr lang="en-GB" sz="900" dirty="0" smtClean="0">
                  <a:solidFill>
                    <a:srgbClr val="595959"/>
                  </a:solidFill>
                  <a:cs typeface="Arial Rounded MT Std"/>
                </a:rPr>
              </a:br>
              <a:r>
                <a:rPr lang="en-GB" sz="900" dirty="0">
                  <a:solidFill>
                    <a:srgbClr val="595959"/>
                  </a:solidFill>
                  <a:cs typeface="Arial Rounded MT Std"/>
                </a:rPr>
                <a:t>FY </a:t>
              </a:r>
              <a:r>
                <a:rPr lang="en-GB" sz="900" dirty="0" smtClean="0">
                  <a:solidFill>
                    <a:srgbClr val="595959"/>
                  </a:solidFill>
                  <a:cs typeface="Arial Rounded MT Std"/>
                </a:rPr>
                <a:t>2015 revenues</a:t>
              </a:r>
              <a:endParaRPr lang="en-US" sz="900" dirty="0">
                <a:solidFill>
                  <a:srgbClr val="595959"/>
                </a:solidFill>
                <a:cs typeface="Arial Rounded MT Std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00291" y="1310185"/>
            <a:ext cx="1495478" cy="1241946"/>
            <a:chOff x="1900291" y="1310185"/>
            <a:chExt cx="1495478" cy="1241946"/>
          </a:xfrm>
        </p:grpSpPr>
        <p:sp>
          <p:nvSpPr>
            <p:cNvPr id="11" name="Rectangle 10"/>
            <p:cNvSpPr/>
            <p:nvPr/>
          </p:nvSpPr>
          <p:spPr>
            <a:xfrm>
              <a:off x="1900291" y="1310185"/>
              <a:ext cx="1495478" cy="12419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2437" y="1650725"/>
              <a:ext cx="1331444" cy="714906"/>
            </a:xfrm>
            <a:prstGeom prst="rect">
              <a:avLst/>
            </a:prstGeom>
          </p:spPr>
          <p:txBody>
            <a:bodyPr wrap="square" lIns="67909" tIns="33956" rIns="67909" bIns="33956">
              <a:spAutoFit/>
            </a:bodyPr>
            <a:lstStyle/>
            <a:p>
              <a:pPr algn="ctr" defTabSz="457038"/>
              <a:r>
                <a:rPr lang="en-US" sz="2400" dirty="0" smtClean="0">
                  <a:solidFill>
                    <a:srgbClr val="FFFFFF"/>
                  </a:solidFill>
                  <a:cs typeface="Arial Rounded MT Std"/>
                </a:rPr>
                <a:t>~5%</a:t>
              </a:r>
              <a:endParaRPr lang="en-GB" sz="2400" dirty="0" smtClean="0">
                <a:solidFill>
                  <a:srgbClr val="FFFFFF"/>
                </a:solidFill>
                <a:cs typeface="Arial Rounded MT Std"/>
              </a:endParaRPr>
            </a:p>
            <a:p>
              <a:pPr algn="ctr" defTabSz="457038"/>
              <a:r>
                <a:rPr lang="en-GB" sz="900" dirty="0" smtClean="0">
                  <a:solidFill>
                    <a:srgbClr val="595959"/>
                  </a:solidFill>
                  <a:cs typeface="Arial Rounded MT Std"/>
                </a:rPr>
                <a:t>of revenues devoted to R&amp;D</a:t>
              </a:r>
              <a:endParaRPr lang="en-US" sz="1200" dirty="0">
                <a:solidFill>
                  <a:srgbClr val="FFFFFF"/>
                </a:solidFill>
                <a:cs typeface="Arial Rounded MT Std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598389" y="1310185"/>
            <a:ext cx="1495478" cy="1241946"/>
            <a:chOff x="3598389" y="1310185"/>
            <a:chExt cx="1495478" cy="1241946"/>
          </a:xfrm>
        </p:grpSpPr>
        <p:sp>
          <p:nvSpPr>
            <p:cNvPr id="12" name="Rectangle 11"/>
            <p:cNvSpPr/>
            <p:nvPr/>
          </p:nvSpPr>
          <p:spPr>
            <a:xfrm>
              <a:off x="3598389" y="1310185"/>
              <a:ext cx="1495478" cy="12419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98390" y="1650727"/>
              <a:ext cx="1495477" cy="576407"/>
            </a:xfrm>
            <a:prstGeom prst="rect">
              <a:avLst/>
            </a:prstGeom>
          </p:spPr>
          <p:txBody>
            <a:bodyPr wrap="square" lIns="67909" tIns="33956" rIns="67909" bIns="33956">
              <a:spAutoFit/>
            </a:bodyPr>
            <a:lstStyle/>
            <a:p>
              <a:pPr algn="ctr" defTabSz="457038"/>
              <a:r>
                <a:rPr lang="en-US" sz="2400" dirty="0" smtClean="0">
                  <a:solidFill>
                    <a:srgbClr val="FFFFFF"/>
                  </a:solidFill>
                  <a:cs typeface="Arial Rounded MT Std"/>
                </a:rPr>
                <a:t>~160,000</a:t>
              </a:r>
              <a:endParaRPr lang="en-GB" sz="2400" dirty="0" smtClean="0">
                <a:solidFill>
                  <a:srgbClr val="FFFFFF"/>
                </a:solidFill>
                <a:cs typeface="Arial Rounded MT Std"/>
              </a:endParaRPr>
            </a:p>
            <a:p>
              <a:pPr algn="ctr" defTabSz="457038"/>
              <a:r>
                <a:rPr lang="en-GB" sz="900" dirty="0" smtClean="0">
                  <a:solidFill>
                    <a:srgbClr val="595959"/>
                  </a:solidFill>
                  <a:cs typeface="Arial Rounded MT Std"/>
                </a:rPr>
                <a:t>people</a:t>
              </a:r>
              <a:r>
                <a:rPr lang="en-GB" sz="900" baseline="30000" dirty="0" smtClean="0">
                  <a:solidFill>
                    <a:srgbClr val="595959"/>
                  </a:solidFill>
                  <a:cs typeface="Arial Rounded MT Std"/>
                </a:rPr>
                <a:t> </a:t>
              </a:r>
              <a:r>
                <a:rPr lang="en-GB" sz="900" dirty="0" smtClean="0">
                  <a:solidFill>
                    <a:srgbClr val="595959"/>
                  </a:solidFill>
                  <a:cs typeface="Arial Rounded MT Std"/>
                </a:rPr>
                <a:t>in 100+ countries</a:t>
              </a:r>
              <a:endParaRPr lang="en-US" sz="1000" dirty="0">
                <a:solidFill>
                  <a:srgbClr val="FFFFFF"/>
                </a:solidFill>
                <a:cs typeface="Arial Rounded MT Std"/>
              </a:endParaRPr>
            </a:p>
          </p:txBody>
        </p:sp>
      </p:grpSp>
      <p:sp>
        <p:nvSpPr>
          <p:cNvPr id="16" name="Rectangle 226"/>
          <p:cNvSpPr>
            <a:spLocks noChangeArrowheads="1"/>
          </p:cNvSpPr>
          <p:nvPr/>
        </p:nvSpPr>
        <p:spPr bwMode="auto">
          <a:xfrm>
            <a:off x="1227799" y="2729349"/>
            <a:ext cx="3230500" cy="2532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33956" rIns="0" bIns="33956">
            <a:spAutoFit/>
          </a:bodyPr>
          <a:lstStyle/>
          <a:p>
            <a:pPr defTabSz="457038"/>
            <a:r>
              <a:rPr lang="en-GB" sz="1200" b="1" dirty="0" smtClean="0">
                <a:solidFill>
                  <a:srgbClr val="3CCD58"/>
                </a:solidFill>
                <a:cs typeface="Arial Rounded MT Std"/>
              </a:rPr>
              <a:t>Diversified end markets </a:t>
            </a:r>
            <a:r>
              <a:rPr lang="en-GB" sz="12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 Rounded MT Std"/>
              </a:rPr>
              <a:t>– FY 2015 revenues</a:t>
            </a:r>
            <a:r>
              <a:rPr lang="en-GB" sz="1200" baseline="300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 Rounded MT Std"/>
              </a:rPr>
              <a:t>1</a:t>
            </a:r>
            <a:endParaRPr lang="en-GB" sz="1200" baseline="30000" dirty="0">
              <a:solidFill>
                <a:prstClr val="black">
                  <a:lumMod val="50000"/>
                  <a:lumOff val="50000"/>
                </a:prstClr>
              </a:solidFill>
              <a:cs typeface="Arial Rounded MT Std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87229" y="3334335"/>
            <a:ext cx="674563" cy="671503"/>
            <a:chOff x="1987229" y="3334335"/>
            <a:chExt cx="674563" cy="671503"/>
          </a:xfrm>
        </p:grpSpPr>
        <p:sp>
          <p:nvSpPr>
            <p:cNvPr id="26" name="Rectangle 25"/>
            <p:cNvSpPr/>
            <p:nvPr/>
          </p:nvSpPr>
          <p:spPr>
            <a:xfrm>
              <a:off x="1987229" y="3334335"/>
              <a:ext cx="674563" cy="284019"/>
            </a:xfrm>
            <a:prstGeom prst="rect">
              <a:avLst/>
            </a:prstGeom>
          </p:spPr>
          <p:txBody>
            <a:bodyPr wrap="square" lIns="0" tIns="33956" rIns="0" bIns="33956">
              <a:spAutoFit/>
            </a:bodyPr>
            <a:lstStyle/>
            <a:p>
              <a:pPr algn="ctr" defTabSz="457038"/>
              <a:r>
                <a:rPr lang="en-GB" sz="700" dirty="0">
                  <a:solidFill>
                    <a:srgbClr val="4F4F4F"/>
                  </a:solidFill>
                </a:rPr>
                <a:t>Data </a:t>
              </a:r>
              <a:r>
                <a:rPr lang="en-GB" sz="700" dirty="0" smtClean="0">
                  <a:solidFill>
                    <a:srgbClr val="4F4F4F"/>
                  </a:solidFill>
                </a:rPr>
                <a:t>Centers </a:t>
              </a:r>
              <a:br>
                <a:rPr lang="en-GB" sz="700" dirty="0" smtClean="0">
                  <a:solidFill>
                    <a:srgbClr val="4F4F4F"/>
                  </a:solidFill>
                </a:rPr>
              </a:br>
              <a:r>
                <a:rPr lang="en-GB" sz="700" dirty="0" smtClean="0">
                  <a:solidFill>
                    <a:srgbClr val="4F4F4F"/>
                  </a:solidFill>
                </a:rPr>
                <a:t>&amp; </a:t>
              </a:r>
              <a:r>
                <a:rPr lang="en-GB" sz="700" dirty="0">
                  <a:solidFill>
                    <a:srgbClr val="4F4F4F"/>
                  </a:solidFill>
                </a:rPr>
                <a:t>N</a:t>
              </a:r>
              <a:r>
                <a:rPr lang="en-GB" sz="700" dirty="0" smtClean="0">
                  <a:solidFill>
                    <a:srgbClr val="4F4F4F"/>
                  </a:solidFill>
                </a:rPr>
                <a:t>etworks </a:t>
              </a:r>
              <a:endParaRPr lang="en-US" sz="700" dirty="0">
                <a:solidFill>
                  <a:srgbClr val="626469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33205" y="3744242"/>
              <a:ext cx="593691" cy="2462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65553" y="3728839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solidFill>
                    <a:schemeClr val="bg1"/>
                  </a:solidFill>
                </a:rPr>
                <a:t>14%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5055" y="3334335"/>
            <a:ext cx="1232398" cy="685403"/>
            <a:chOff x="795055" y="3334335"/>
            <a:chExt cx="1232398" cy="685403"/>
          </a:xfrm>
        </p:grpSpPr>
        <p:sp>
          <p:nvSpPr>
            <p:cNvPr id="27" name="Rectangle 26"/>
            <p:cNvSpPr/>
            <p:nvPr/>
          </p:nvSpPr>
          <p:spPr>
            <a:xfrm>
              <a:off x="840071" y="3334335"/>
              <a:ext cx="1187382" cy="284019"/>
            </a:xfrm>
            <a:prstGeom prst="rect">
              <a:avLst/>
            </a:prstGeom>
          </p:spPr>
          <p:txBody>
            <a:bodyPr wrap="square" lIns="0" tIns="33956" rIns="0" bIns="33956">
              <a:spAutoFit/>
            </a:bodyPr>
            <a:lstStyle/>
            <a:p>
              <a:pPr algn="ctr" defTabSz="457038"/>
              <a:r>
                <a:rPr lang="en-GB" sz="700" dirty="0">
                  <a:solidFill>
                    <a:srgbClr val="4F4F4F"/>
                  </a:solidFill>
                </a:rPr>
                <a:t>Non-residential </a:t>
              </a:r>
              <a:r>
                <a:rPr lang="en-GB" sz="700" dirty="0" smtClean="0">
                  <a:solidFill>
                    <a:srgbClr val="4F4F4F"/>
                  </a:solidFill>
                </a:rPr>
                <a:t>&amp; </a:t>
              </a:r>
            </a:p>
            <a:p>
              <a:pPr algn="ctr" defTabSz="457038"/>
              <a:r>
                <a:rPr lang="en-GB" sz="700" dirty="0" smtClean="0">
                  <a:solidFill>
                    <a:srgbClr val="4F4F4F"/>
                  </a:solidFill>
                </a:rPr>
                <a:t>Residential Buildings </a:t>
              </a:r>
              <a:endParaRPr lang="en-US" sz="700" dirty="0">
                <a:solidFill>
                  <a:srgbClr val="626469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95055" y="3744223"/>
              <a:ext cx="1187382" cy="246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0174" y="3742739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solidFill>
                    <a:schemeClr val="bg1"/>
                  </a:solidFill>
                </a:rPr>
                <a:t>45%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98321" y="3334335"/>
            <a:ext cx="1006416" cy="671503"/>
            <a:chOff x="2598321" y="3334335"/>
            <a:chExt cx="1006416" cy="671503"/>
          </a:xfrm>
        </p:grpSpPr>
        <p:sp>
          <p:nvSpPr>
            <p:cNvPr id="25" name="Rectangle 24"/>
            <p:cNvSpPr/>
            <p:nvPr/>
          </p:nvSpPr>
          <p:spPr>
            <a:xfrm>
              <a:off x="2598321" y="3334335"/>
              <a:ext cx="971494" cy="284019"/>
            </a:xfrm>
            <a:prstGeom prst="rect">
              <a:avLst/>
            </a:prstGeom>
          </p:spPr>
          <p:txBody>
            <a:bodyPr wrap="square" lIns="0" tIns="33956" rIns="0" bIns="33956">
              <a:spAutoFit/>
            </a:bodyPr>
            <a:lstStyle/>
            <a:p>
              <a:pPr algn="ctr" defTabSz="457038"/>
              <a:r>
                <a:rPr lang="en-GB" sz="700" dirty="0">
                  <a:solidFill>
                    <a:srgbClr val="4F4F4F"/>
                  </a:solidFill>
                </a:rPr>
                <a:t>Industrial </a:t>
              </a:r>
              <a:endParaRPr lang="en-GB" sz="700" dirty="0" smtClean="0">
                <a:solidFill>
                  <a:srgbClr val="4F4F4F"/>
                </a:solidFill>
              </a:endParaRPr>
            </a:p>
            <a:p>
              <a:pPr algn="ctr" defTabSz="457038"/>
              <a:r>
                <a:rPr lang="en-GB" sz="700" dirty="0" smtClean="0">
                  <a:solidFill>
                    <a:srgbClr val="4F4F4F"/>
                  </a:solidFill>
                </a:rPr>
                <a:t>&amp; Machines </a:t>
              </a:r>
              <a:endParaRPr lang="en-US" sz="700" dirty="0">
                <a:solidFill>
                  <a:srgbClr val="626469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90367" y="3744223"/>
              <a:ext cx="914370" cy="246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04929" y="3728839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solidFill>
                    <a:schemeClr val="bg1"/>
                  </a:solidFill>
                </a:rPr>
                <a:t>21%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76162" y="3334335"/>
            <a:ext cx="962717" cy="685403"/>
            <a:chOff x="3576162" y="3334335"/>
            <a:chExt cx="962717" cy="685403"/>
          </a:xfrm>
        </p:grpSpPr>
        <p:sp>
          <p:nvSpPr>
            <p:cNvPr id="24" name="Rectangle 23"/>
            <p:cNvSpPr/>
            <p:nvPr/>
          </p:nvSpPr>
          <p:spPr>
            <a:xfrm>
              <a:off x="3576162" y="3334335"/>
              <a:ext cx="934142" cy="284019"/>
            </a:xfrm>
            <a:prstGeom prst="rect">
              <a:avLst/>
            </a:prstGeom>
          </p:spPr>
          <p:txBody>
            <a:bodyPr wrap="square" lIns="0" tIns="33956" rIns="0" bIns="33956">
              <a:spAutoFit/>
            </a:bodyPr>
            <a:lstStyle/>
            <a:p>
              <a:pPr algn="ctr" defTabSz="457038"/>
              <a:r>
                <a:rPr lang="en-GB" sz="700" dirty="0" smtClean="0">
                  <a:solidFill>
                    <a:srgbClr val="4F4F4F"/>
                  </a:solidFill>
                </a:rPr>
                <a:t>Utilities &amp;</a:t>
              </a:r>
              <a:br>
                <a:rPr lang="en-GB" sz="700" dirty="0" smtClean="0">
                  <a:solidFill>
                    <a:srgbClr val="4F4F4F"/>
                  </a:solidFill>
                </a:rPr>
              </a:br>
              <a:r>
                <a:rPr lang="en-GB" sz="700" dirty="0" smtClean="0">
                  <a:solidFill>
                    <a:srgbClr val="4F4F4F"/>
                  </a:solidFill>
                </a:rPr>
                <a:t>Infrastructure </a:t>
              </a:r>
              <a:r>
                <a:rPr lang="en-US" sz="700" dirty="0" smtClean="0">
                  <a:solidFill>
                    <a:srgbClr val="626469"/>
                  </a:solidFill>
                </a:rPr>
                <a:t> </a:t>
              </a:r>
              <a:endParaRPr lang="en-US" sz="700" dirty="0">
                <a:solidFill>
                  <a:srgbClr val="626469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24509" y="3745652"/>
              <a:ext cx="914370" cy="246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43035" y="3742739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solidFill>
                    <a:schemeClr val="bg1"/>
                  </a:solidFill>
                </a:rPr>
                <a:t>20%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ctangle 226"/>
          <p:cNvSpPr>
            <a:spLocks noChangeArrowheads="1"/>
          </p:cNvSpPr>
          <p:nvPr/>
        </p:nvSpPr>
        <p:spPr bwMode="auto">
          <a:xfrm>
            <a:off x="5448299" y="1200290"/>
            <a:ext cx="3267075" cy="2532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3956" rIns="0" bIns="33956">
            <a:spAutoFit/>
          </a:bodyPr>
          <a:lstStyle/>
          <a:p>
            <a:pPr defTabSz="457038"/>
            <a:r>
              <a:rPr lang="en-GB" sz="1200" b="1" dirty="0" smtClean="0">
                <a:solidFill>
                  <a:srgbClr val="3CCD58"/>
                </a:solidFill>
                <a:cs typeface="Arial Rounded MT Std"/>
              </a:rPr>
              <a:t>Balanced geographies </a:t>
            </a:r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  <a:cs typeface="Arial Rounded MT Std"/>
              </a:rPr>
              <a:t>– FY </a:t>
            </a:r>
            <a:r>
              <a:rPr lang="en-GB" sz="12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 Rounded MT Std"/>
              </a:rPr>
              <a:t>2015 </a:t>
            </a:r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  <a:cs typeface="Arial Rounded MT Std"/>
              </a:rPr>
              <a:t>revenues</a:t>
            </a:r>
            <a:r>
              <a:rPr lang="en-GB" sz="1200" baseline="30000" dirty="0">
                <a:solidFill>
                  <a:prstClr val="black">
                    <a:lumMod val="50000"/>
                    <a:lumOff val="50000"/>
                  </a:prstClr>
                </a:solidFill>
                <a:cs typeface="Arial Rounded MT Std"/>
              </a:rPr>
              <a:t>1</a:t>
            </a:r>
          </a:p>
        </p:txBody>
      </p:sp>
      <p:grpSp>
        <p:nvGrpSpPr>
          <p:cNvPr id="41" name="Group 11"/>
          <p:cNvGrpSpPr/>
          <p:nvPr/>
        </p:nvGrpSpPr>
        <p:grpSpPr>
          <a:xfrm>
            <a:off x="5353067" y="1608301"/>
            <a:ext cx="3623408" cy="1754024"/>
            <a:chOff x="6442718" y="2060627"/>
            <a:chExt cx="5454763" cy="2872842"/>
          </a:xfrm>
        </p:grpSpPr>
        <p:pic>
          <p:nvPicPr>
            <p:cNvPr id="42" name="Picture 17" descr="map_small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718" y="2060627"/>
              <a:ext cx="5454763" cy="2872842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6588097" y="2558271"/>
              <a:ext cx="1867175" cy="859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038"/>
              <a:r>
                <a:rPr lang="en-US" sz="1300" b="1" dirty="0" smtClean="0">
                  <a:solidFill>
                    <a:srgbClr val="626469"/>
                  </a:solidFill>
                  <a:cs typeface="Arial Rounded MT Std"/>
                </a:rPr>
                <a:t>27%</a:t>
              </a:r>
              <a:endParaRPr lang="en-GB" sz="1300" b="1" dirty="0" smtClean="0">
                <a:solidFill>
                  <a:srgbClr val="626469"/>
                </a:solidFill>
                <a:cs typeface="Arial Rounded MT Std"/>
              </a:endParaRPr>
            </a:p>
            <a:p>
              <a:pPr algn="ctr" defTabSz="457038"/>
              <a:r>
                <a:rPr lang="en-GB" sz="1000" dirty="0" smtClean="0">
                  <a:solidFill>
                    <a:srgbClr val="626469"/>
                  </a:solidFill>
                  <a:cs typeface="Arial Rounded MT Std"/>
                </a:rPr>
                <a:t>North America</a:t>
              </a:r>
              <a:endParaRPr lang="en-GB" sz="1000" dirty="0">
                <a:solidFill>
                  <a:srgbClr val="626469"/>
                </a:solidFill>
                <a:cs typeface="Arial Rounded MT Std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27317" y="4074036"/>
              <a:ext cx="1733426" cy="859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038"/>
              <a:r>
                <a:rPr lang="en-US" sz="1300" b="1" dirty="0" smtClean="0">
                  <a:solidFill>
                    <a:srgbClr val="626469"/>
                  </a:solidFill>
                  <a:cs typeface="Arial Rounded MT Std"/>
                </a:rPr>
                <a:t>18%</a:t>
              </a:r>
              <a:endParaRPr lang="en-GB" sz="1300" b="1" dirty="0" smtClean="0">
                <a:solidFill>
                  <a:srgbClr val="626469"/>
                </a:solidFill>
                <a:cs typeface="Arial Rounded MT Std"/>
              </a:endParaRPr>
            </a:p>
            <a:p>
              <a:pPr algn="ctr" defTabSz="457038"/>
              <a:r>
                <a:rPr lang="en-GB" sz="1000" dirty="0" smtClean="0">
                  <a:solidFill>
                    <a:srgbClr val="626469"/>
                  </a:solidFill>
                  <a:cs typeface="Arial Rounded MT Std"/>
                </a:rPr>
                <a:t>Rest of World</a:t>
              </a:r>
              <a:endParaRPr lang="en-GB" sz="1000" dirty="0">
                <a:solidFill>
                  <a:srgbClr val="626469"/>
                </a:solidFill>
                <a:cs typeface="Arial Rounded MT Std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342978" y="2516782"/>
              <a:ext cx="2386353" cy="859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038"/>
              <a:r>
                <a:rPr lang="en-US" sz="1300" b="1" dirty="0" smtClean="0">
                  <a:solidFill>
                    <a:srgbClr val="626469"/>
                  </a:solidFill>
                  <a:cs typeface="Arial Rounded MT Std"/>
                </a:rPr>
                <a:t>26%</a:t>
              </a:r>
              <a:endParaRPr lang="en-GB" sz="1300" b="1" dirty="0" smtClean="0">
                <a:solidFill>
                  <a:srgbClr val="626469"/>
                </a:solidFill>
                <a:cs typeface="Arial Rounded MT Std"/>
              </a:endParaRPr>
            </a:p>
            <a:p>
              <a:pPr algn="ctr" defTabSz="457038"/>
              <a:r>
                <a:rPr lang="en-GB" sz="1000" dirty="0" smtClean="0">
                  <a:solidFill>
                    <a:srgbClr val="626469"/>
                  </a:solidFill>
                  <a:cs typeface="Arial Rounded MT Std"/>
                </a:rPr>
                <a:t>Western Europe</a:t>
              </a:r>
              <a:endParaRPr lang="en-GB" sz="1000" dirty="0">
                <a:solidFill>
                  <a:srgbClr val="626469"/>
                </a:solidFill>
                <a:cs typeface="Arial Rounded MT Std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200368" y="3382653"/>
              <a:ext cx="1697113" cy="859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038"/>
              <a:r>
                <a:rPr lang="en-US" sz="1300" b="1" dirty="0" smtClean="0">
                  <a:solidFill>
                    <a:srgbClr val="626469"/>
                  </a:solidFill>
                  <a:cs typeface="Arial Rounded MT Std"/>
                </a:rPr>
                <a:t>29%</a:t>
              </a:r>
              <a:endParaRPr lang="en-GB" sz="1300" b="1" dirty="0" smtClean="0">
                <a:solidFill>
                  <a:srgbClr val="626469"/>
                </a:solidFill>
                <a:cs typeface="Arial Rounded MT Std"/>
              </a:endParaRPr>
            </a:p>
            <a:p>
              <a:pPr algn="ctr" defTabSz="457038"/>
              <a:r>
                <a:rPr lang="en-GB" sz="1000" dirty="0" smtClean="0">
                  <a:solidFill>
                    <a:srgbClr val="626469"/>
                  </a:solidFill>
                  <a:cs typeface="Arial Rounded MT Std"/>
                </a:rPr>
                <a:t>Asia Pacific</a:t>
              </a:r>
              <a:endParaRPr lang="en-GB" sz="1000" dirty="0">
                <a:solidFill>
                  <a:srgbClr val="626469"/>
                </a:solidFill>
                <a:cs typeface="Arial Rounded MT Std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3245" y="1073095"/>
            <a:ext cx="5126691" cy="373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Oval 54"/>
          <p:cNvSpPr/>
          <p:nvPr/>
        </p:nvSpPr>
        <p:spPr>
          <a:xfrm>
            <a:off x="5143381" y="3143385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Oval 55"/>
          <p:cNvSpPr/>
          <p:nvPr/>
        </p:nvSpPr>
        <p:spPr>
          <a:xfrm>
            <a:off x="4884181" y="3508884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Oval 56"/>
          <p:cNvSpPr/>
          <p:nvPr/>
        </p:nvSpPr>
        <p:spPr>
          <a:xfrm>
            <a:off x="5190938" y="2830490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Oval 57"/>
          <p:cNvSpPr/>
          <p:nvPr/>
        </p:nvSpPr>
        <p:spPr>
          <a:xfrm>
            <a:off x="5845503" y="2008194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Oval 58"/>
          <p:cNvSpPr/>
          <p:nvPr/>
        </p:nvSpPr>
        <p:spPr>
          <a:xfrm>
            <a:off x="4884181" y="1650725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Oval 59"/>
          <p:cNvSpPr/>
          <p:nvPr/>
        </p:nvSpPr>
        <p:spPr>
          <a:xfrm>
            <a:off x="4674495" y="1200290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Oval 60"/>
          <p:cNvSpPr/>
          <p:nvPr/>
        </p:nvSpPr>
        <p:spPr>
          <a:xfrm>
            <a:off x="4464809" y="1498831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Oval 61"/>
          <p:cNvSpPr/>
          <p:nvPr/>
        </p:nvSpPr>
        <p:spPr>
          <a:xfrm>
            <a:off x="3738192" y="1200715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Oval 62"/>
          <p:cNvSpPr/>
          <p:nvPr/>
        </p:nvSpPr>
        <p:spPr>
          <a:xfrm>
            <a:off x="2904929" y="1310185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Oval 63"/>
          <p:cNvSpPr/>
          <p:nvPr/>
        </p:nvSpPr>
        <p:spPr>
          <a:xfrm>
            <a:off x="2800086" y="2256161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Oval 64"/>
          <p:cNvSpPr/>
          <p:nvPr/>
        </p:nvSpPr>
        <p:spPr>
          <a:xfrm>
            <a:off x="2556949" y="2837595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Oval 65"/>
          <p:cNvSpPr/>
          <p:nvPr/>
        </p:nvSpPr>
        <p:spPr>
          <a:xfrm>
            <a:off x="3947878" y="3800798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Oval 66"/>
          <p:cNvSpPr/>
          <p:nvPr/>
        </p:nvSpPr>
        <p:spPr>
          <a:xfrm>
            <a:off x="3633349" y="3508884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Oval 67"/>
          <p:cNvSpPr/>
          <p:nvPr/>
        </p:nvSpPr>
        <p:spPr>
          <a:xfrm>
            <a:off x="5870393" y="1869665"/>
            <a:ext cx="209686" cy="21894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Oval 68"/>
          <p:cNvSpPr/>
          <p:nvPr/>
        </p:nvSpPr>
        <p:spPr>
          <a:xfrm>
            <a:off x="5975236" y="1717771"/>
            <a:ext cx="209686" cy="2189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Oval 70"/>
          <p:cNvSpPr/>
          <p:nvPr/>
        </p:nvSpPr>
        <p:spPr>
          <a:xfrm>
            <a:off x="4300618" y="1309760"/>
            <a:ext cx="209686" cy="2189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Oval 71"/>
          <p:cNvSpPr/>
          <p:nvPr/>
        </p:nvSpPr>
        <p:spPr>
          <a:xfrm>
            <a:off x="3947878" y="1760195"/>
            <a:ext cx="209686" cy="2189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Oval 72"/>
          <p:cNvSpPr/>
          <p:nvPr/>
        </p:nvSpPr>
        <p:spPr>
          <a:xfrm>
            <a:off x="3843035" y="1344061"/>
            <a:ext cx="209686" cy="2189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Oval 73"/>
          <p:cNvSpPr/>
          <p:nvPr/>
        </p:nvSpPr>
        <p:spPr>
          <a:xfrm>
            <a:off x="4359966" y="2365631"/>
            <a:ext cx="209686" cy="2189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Oval 74"/>
          <p:cNvSpPr/>
          <p:nvPr/>
        </p:nvSpPr>
        <p:spPr>
          <a:xfrm>
            <a:off x="4300618" y="2256161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Oval 75"/>
          <p:cNvSpPr/>
          <p:nvPr/>
        </p:nvSpPr>
        <p:spPr>
          <a:xfrm>
            <a:off x="4052721" y="2037221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Oval 76"/>
          <p:cNvSpPr/>
          <p:nvPr/>
        </p:nvSpPr>
        <p:spPr>
          <a:xfrm>
            <a:off x="2690367" y="1462160"/>
            <a:ext cx="209686" cy="2189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Oval 77"/>
          <p:cNvSpPr/>
          <p:nvPr/>
        </p:nvSpPr>
        <p:spPr>
          <a:xfrm>
            <a:off x="3186083" y="3581858"/>
            <a:ext cx="209686" cy="2189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Oval 78"/>
          <p:cNvSpPr/>
          <p:nvPr/>
        </p:nvSpPr>
        <p:spPr>
          <a:xfrm>
            <a:off x="3499894" y="3508884"/>
            <a:ext cx="209686" cy="2189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Oval 79"/>
          <p:cNvSpPr/>
          <p:nvPr/>
        </p:nvSpPr>
        <p:spPr>
          <a:xfrm>
            <a:off x="5635817" y="1608301"/>
            <a:ext cx="209686" cy="21894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Oval 80"/>
          <p:cNvSpPr/>
          <p:nvPr/>
        </p:nvSpPr>
        <p:spPr>
          <a:xfrm>
            <a:off x="5870393" y="1608301"/>
            <a:ext cx="209686" cy="21894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Oval 81"/>
          <p:cNvSpPr/>
          <p:nvPr/>
        </p:nvSpPr>
        <p:spPr>
          <a:xfrm>
            <a:off x="4884181" y="1462160"/>
            <a:ext cx="209686" cy="21894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Oval 82"/>
          <p:cNvSpPr/>
          <p:nvPr/>
        </p:nvSpPr>
        <p:spPr>
          <a:xfrm>
            <a:off x="4464809" y="1234591"/>
            <a:ext cx="209686" cy="21894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Oval 83"/>
          <p:cNvSpPr/>
          <p:nvPr/>
        </p:nvSpPr>
        <p:spPr>
          <a:xfrm>
            <a:off x="5190938" y="2619879"/>
            <a:ext cx="209686" cy="21894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Oval 84"/>
          <p:cNvSpPr/>
          <p:nvPr/>
        </p:nvSpPr>
        <p:spPr>
          <a:xfrm>
            <a:off x="4157564" y="2400939"/>
            <a:ext cx="209686" cy="21894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Oval 85"/>
          <p:cNvSpPr/>
          <p:nvPr/>
        </p:nvSpPr>
        <p:spPr>
          <a:xfrm>
            <a:off x="6741951" y="1528700"/>
            <a:ext cx="209686" cy="218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Oval 86"/>
          <p:cNvSpPr/>
          <p:nvPr/>
        </p:nvSpPr>
        <p:spPr>
          <a:xfrm>
            <a:off x="6741951" y="2584571"/>
            <a:ext cx="209686" cy="21894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Oval 87"/>
          <p:cNvSpPr/>
          <p:nvPr/>
        </p:nvSpPr>
        <p:spPr>
          <a:xfrm>
            <a:off x="6741951" y="3056535"/>
            <a:ext cx="209686" cy="2189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Oval 88"/>
          <p:cNvSpPr/>
          <p:nvPr/>
        </p:nvSpPr>
        <p:spPr>
          <a:xfrm>
            <a:off x="6741951" y="2088605"/>
            <a:ext cx="209686" cy="21894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TextBox 90"/>
          <p:cNvSpPr txBox="1"/>
          <p:nvPr/>
        </p:nvSpPr>
        <p:spPr>
          <a:xfrm>
            <a:off x="6951637" y="1498831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accent1"/>
                </a:solidFill>
              </a:rPr>
              <a:t>15 </a:t>
            </a:r>
            <a:r>
              <a:rPr lang="es-ES" sz="1200" dirty="0" err="1" smtClean="0">
                <a:solidFill>
                  <a:schemeClr val="accent1"/>
                </a:solidFill>
              </a:rPr>
              <a:t>commercial</a:t>
            </a:r>
            <a:r>
              <a:rPr lang="es-ES" sz="1200" dirty="0" smtClean="0">
                <a:solidFill>
                  <a:schemeClr val="accent1"/>
                </a:solidFill>
              </a:rPr>
              <a:t> </a:t>
            </a:r>
            <a:r>
              <a:rPr lang="es-ES" sz="1200" dirty="0" err="1" smtClean="0">
                <a:solidFill>
                  <a:schemeClr val="accent1"/>
                </a:solidFill>
              </a:rPr>
              <a:t>delegators</a:t>
            </a:r>
            <a:endParaRPr lang="es-ES" sz="1200" dirty="0">
              <a:solidFill>
                <a:schemeClr val="accent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945989" y="2088605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solidFill>
                  <a:schemeClr val="accent1"/>
                </a:solidFill>
              </a:rPr>
              <a:t>Logistic</a:t>
            </a:r>
            <a:r>
              <a:rPr lang="es-ES" sz="1200" dirty="0" smtClean="0">
                <a:solidFill>
                  <a:schemeClr val="accent1"/>
                </a:solidFill>
              </a:rPr>
              <a:t> center</a:t>
            </a:r>
            <a:endParaRPr lang="es-ES" sz="1200" dirty="0">
              <a:solidFill>
                <a:schemeClr val="accent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951637" y="2552131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accent1"/>
                </a:solidFill>
              </a:rPr>
              <a:t>6 industrial </a:t>
            </a:r>
            <a:r>
              <a:rPr lang="es-ES" sz="1200" dirty="0" err="1" smtClean="0">
                <a:solidFill>
                  <a:schemeClr val="accent1"/>
                </a:solidFill>
              </a:rPr>
              <a:t>Sites</a:t>
            </a:r>
            <a:endParaRPr lang="es-ES" sz="1200" dirty="0">
              <a:solidFill>
                <a:schemeClr val="accent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51637" y="3049430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accent1"/>
                </a:solidFill>
              </a:rPr>
              <a:t>6 </a:t>
            </a:r>
            <a:r>
              <a:rPr lang="es-ES" sz="1200" dirty="0" err="1" smtClean="0">
                <a:solidFill>
                  <a:schemeClr val="accent1"/>
                </a:solidFill>
              </a:rPr>
              <a:t>Execution</a:t>
            </a:r>
            <a:r>
              <a:rPr lang="es-ES" sz="1200" dirty="0" smtClean="0">
                <a:solidFill>
                  <a:schemeClr val="accent1"/>
                </a:solidFill>
              </a:rPr>
              <a:t> Centers</a:t>
            </a:r>
            <a:endParaRPr lang="es-ES" sz="1200" dirty="0">
              <a:solidFill>
                <a:schemeClr val="accent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8736" y="1669610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2"/>
                </a:solidFill>
              </a:rPr>
              <a:t>4.000</a:t>
            </a: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chemeClr val="accent1"/>
                </a:solidFill>
              </a:rPr>
              <a:t>personas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40071" y="226768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2"/>
                </a:solidFill>
              </a:rPr>
              <a:t>6</a:t>
            </a:r>
            <a:r>
              <a:rPr lang="es-ES" sz="2400" b="1" dirty="0" smtClean="0">
                <a:solidFill>
                  <a:schemeClr val="accent1"/>
                </a:solidFill>
              </a:rPr>
              <a:t> plantas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4340" y="3044642"/>
            <a:ext cx="2502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/>
                </a:solidFill>
              </a:rPr>
              <a:t>+100M</a:t>
            </a:r>
            <a:r>
              <a:rPr lang="en-US" sz="2400" dirty="0" smtClean="0">
                <a:solidFill>
                  <a:schemeClr val="bg2"/>
                </a:solidFill>
                <a:cs typeface="Arial Rounded MT Std"/>
              </a:rPr>
              <a:t>€</a:t>
            </a:r>
            <a:r>
              <a:rPr lang="es-ES" sz="2400" b="1" dirty="0" smtClean="0">
                <a:solidFill>
                  <a:schemeClr val="bg2"/>
                </a:solidFill>
              </a:rPr>
              <a:t> </a:t>
            </a:r>
            <a:r>
              <a:rPr lang="es-ES" sz="2400" b="1" dirty="0" smtClean="0">
                <a:solidFill>
                  <a:schemeClr val="accent1"/>
                </a:solidFill>
              </a:rPr>
              <a:t>invertid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579583" y="379217"/>
            <a:ext cx="351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2"/>
                </a:solidFill>
              </a:rPr>
              <a:t>PRESENCIA LOCAL</a:t>
            </a:r>
            <a:endParaRPr lang="es-ES" sz="2800" dirty="0">
              <a:solidFill>
                <a:schemeClr val="bg2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89349" y="847845"/>
            <a:ext cx="8696595" cy="4162673"/>
            <a:chOff x="189349" y="847845"/>
            <a:chExt cx="8696595" cy="4162673"/>
          </a:xfrm>
        </p:grpSpPr>
        <p:sp>
          <p:nvSpPr>
            <p:cNvPr id="90" name="TextBox 89"/>
            <p:cNvSpPr txBox="1"/>
            <p:nvPr/>
          </p:nvSpPr>
          <p:spPr>
            <a:xfrm>
              <a:off x="5353067" y="847845"/>
              <a:ext cx="3532877" cy="3046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2"/>
                  </a:solidFill>
                </a:rPr>
                <a:t>España</a:t>
              </a:r>
              <a:r>
                <a:rPr lang="en-US" sz="3200" dirty="0" smtClean="0">
                  <a:solidFill>
                    <a:schemeClr val="bg2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2"/>
                  </a:solidFill>
                </a:rPr>
                <a:t>es</a:t>
              </a:r>
              <a:r>
                <a:rPr lang="en-US" sz="3200" dirty="0" smtClean="0">
                  <a:solidFill>
                    <a:schemeClr val="bg2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2"/>
                  </a:solidFill>
                </a:rPr>
                <a:t>nuestra</a:t>
              </a:r>
              <a:r>
                <a:rPr lang="en-US" sz="3200" dirty="0" smtClean="0">
                  <a:solidFill>
                    <a:schemeClr val="bg2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2"/>
                  </a:solidFill>
                </a:rPr>
                <a:t>puerta</a:t>
              </a:r>
              <a:r>
                <a:rPr lang="en-US" sz="3200" b="1" dirty="0" smtClean="0">
                  <a:solidFill>
                    <a:schemeClr val="bg2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2"/>
                  </a:solidFill>
                </a:rPr>
                <a:t>logística</a:t>
              </a:r>
              <a:r>
                <a:rPr lang="en-US" sz="3200" b="1" dirty="0" smtClean="0">
                  <a:solidFill>
                    <a:schemeClr val="bg2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2"/>
                  </a:solidFill>
                </a:rPr>
                <a:t>para</a:t>
              </a:r>
              <a:r>
                <a:rPr lang="en-US" sz="3200" b="1" dirty="0" smtClean="0">
                  <a:solidFill>
                    <a:schemeClr val="bg2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2"/>
                  </a:solidFill>
                </a:rPr>
                <a:t>Europa</a:t>
              </a:r>
              <a:r>
                <a:rPr lang="en-US" sz="3200" dirty="0" smtClean="0">
                  <a:solidFill>
                    <a:schemeClr val="bg2"/>
                  </a:solidFill>
                </a:rPr>
                <a:t>, </a:t>
              </a:r>
              <a:r>
                <a:rPr lang="en-US" sz="3200" dirty="0" err="1" smtClean="0">
                  <a:solidFill>
                    <a:schemeClr val="bg2"/>
                  </a:solidFill>
                </a:rPr>
                <a:t>Oriente</a:t>
              </a:r>
              <a:r>
                <a:rPr lang="en-US" sz="3200" dirty="0" smtClean="0">
                  <a:solidFill>
                    <a:schemeClr val="bg2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2"/>
                  </a:solidFill>
                </a:rPr>
                <a:t>medio</a:t>
              </a:r>
              <a:r>
                <a:rPr lang="en-US" sz="3200" dirty="0" smtClean="0">
                  <a:solidFill>
                    <a:schemeClr val="bg2"/>
                  </a:solidFill>
                </a:rPr>
                <a:t> y </a:t>
              </a:r>
              <a:r>
                <a:rPr lang="en-US" sz="3200" dirty="0" err="1" smtClean="0">
                  <a:solidFill>
                    <a:schemeClr val="bg2"/>
                  </a:solidFill>
                </a:rPr>
                <a:t>Suramérica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pic>
          <p:nvPicPr>
            <p:cNvPr id="9218" name="Picture 2" descr="http://www.zetes.com/sites/default/files/styles/max-width-1200/public/news/centro-logistico-sant-boi-2.jpg?itok=7w1g54W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349" y="869401"/>
              <a:ext cx="5176396" cy="414111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3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8" grpId="0"/>
      <p:bldP spid="8" grpId="1"/>
      <p:bldP spid="16" grpId="0"/>
      <p:bldP spid="16" grpId="1"/>
      <p:bldP spid="40" grpId="0"/>
      <p:bldP spid="40" grpId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593" y="2096067"/>
            <a:ext cx="3883453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3740" y="2096067"/>
            <a:ext cx="3154716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3740" y="2096067"/>
            <a:ext cx="2979855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4704" y="2210853"/>
            <a:ext cx="3438592" cy="209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9354" y="2210854"/>
            <a:ext cx="4149053" cy="209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oup 72"/>
          <p:cNvGrpSpPr/>
          <p:nvPr/>
        </p:nvGrpSpPr>
        <p:grpSpPr>
          <a:xfrm>
            <a:off x="5438615" y="1463224"/>
            <a:ext cx="2636274" cy="2817072"/>
            <a:chOff x="-2691708" y="1625538"/>
            <a:chExt cx="2636274" cy="3340801"/>
          </a:xfrm>
        </p:grpSpPr>
        <p:cxnSp>
          <p:nvCxnSpPr>
            <p:cNvPr id="74" name="Straight Connector 73"/>
            <p:cNvCxnSpPr>
              <a:stCxn id="88" idx="0"/>
            </p:cNvCxnSpPr>
            <p:nvPr/>
          </p:nvCxnSpPr>
          <p:spPr>
            <a:xfrm flipH="1">
              <a:off x="-1255593" y="1625538"/>
              <a:ext cx="5225" cy="2714450"/>
            </a:xfrm>
            <a:prstGeom prst="line">
              <a:avLst/>
            </a:prstGeom>
            <a:ln w="12700" cap="rnd">
              <a:solidFill>
                <a:srgbClr val="36C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87"/>
            <p:cNvSpPr/>
            <p:nvPr/>
          </p:nvSpPr>
          <p:spPr>
            <a:xfrm>
              <a:off x="-2001055" y="1625538"/>
              <a:ext cx="1501373" cy="5157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chemeClr val="bg2"/>
                  </a:solidFill>
                </a:rPr>
                <a:t>COMMERCE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-2001055" y="2241354"/>
              <a:ext cx="1501373" cy="5157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bg2"/>
                  </a:solidFill>
                </a:rPr>
                <a:t>CCC</a:t>
              </a: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-1998994" y="2926579"/>
              <a:ext cx="1501373" cy="5157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chemeClr val="bg2"/>
                  </a:solidFill>
                </a:rPr>
                <a:t>EVENTS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-2483195" y="3646863"/>
              <a:ext cx="2314648" cy="5157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chemeClr val="bg2"/>
                  </a:solidFill>
                </a:rPr>
                <a:t>SPECIFIC MEETINGS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-2691708" y="4330730"/>
              <a:ext cx="2636274" cy="6356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>
                  <a:solidFill>
                    <a:schemeClr val="bg2"/>
                  </a:solidFill>
                </a:rPr>
                <a:t>CUSTOMER SATISFACTION</a:t>
              </a:r>
            </a:p>
            <a:p>
              <a:pPr algn="ctr"/>
              <a:r>
                <a:rPr lang="es-ES" sz="1200" dirty="0" smtClean="0">
                  <a:solidFill>
                    <a:schemeClr val="bg2"/>
                  </a:solidFill>
                </a:rPr>
                <a:t>SURVEYS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4612" y="468742"/>
            <a:ext cx="3834418" cy="615553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For each interaction we listen</a:t>
            </a:r>
            <a:br>
              <a:rPr lang="en-US" dirty="0" smtClean="0"/>
            </a:br>
            <a:r>
              <a:rPr lang="en-US" dirty="0" smtClean="0"/>
              <a:t>THE VOICE OF CUSTOMERS</a:t>
            </a:r>
            <a:endParaRPr lang="en-US" dirty="0"/>
          </a:p>
        </p:txBody>
      </p:sp>
      <p:pic>
        <p:nvPicPr>
          <p:cNvPr id="26628" name="Picture 4" descr="http://startup.ge/wp-content/uploads/2014/06/online-listeni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383" y="1463223"/>
            <a:ext cx="4260396" cy="2822174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847716" y="327546"/>
            <a:ext cx="2047164" cy="655093"/>
            <a:chOff x="6045957" y="327546"/>
            <a:chExt cx="2047164" cy="655093"/>
          </a:xfrm>
        </p:grpSpPr>
        <p:sp>
          <p:nvSpPr>
            <p:cNvPr id="18" name="Rectangle 17"/>
            <p:cNvSpPr/>
            <p:nvPr/>
          </p:nvSpPr>
          <p:spPr>
            <a:xfrm>
              <a:off x="6045957" y="327546"/>
              <a:ext cx="2047164" cy="655093"/>
            </a:xfrm>
            <a:prstGeom prst="rect">
              <a:avLst/>
            </a:prstGeom>
            <a:noFill/>
            <a:ln w="2222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46209" y="468742"/>
              <a:ext cx="1501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2"/>
                  </a:solidFill>
                </a:rPr>
                <a:t>CUSTOMER</a:t>
              </a:r>
              <a:endParaRPr lang="es-E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22" name="Straight Connector 21"/>
          <p:cNvCxnSpPr>
            <a:stCxn id="18" idx="2"/>
          </p:cNvCxnSpPr>
          <p:nvPr/>
        </p:nvCxnSpPr>
        <p:spPr>
          <a:xfrm flipH="1">
            <a:off x="6871179" y="982639"/>
            <a:ext cx="119" cy="480584"/>
          </a:xfrm>
          <a:prstGeom prst="line">
            <a:avLst/>
          </a:prstGeom>
          <a:ln w="12700" cap="rnd">
            <a:solidFill>
              <a:srgbClr val="36C7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152204" y="1463223"/>
            <a:ext cx="1501373" cy="515702"/>
            <a:chOff x="6073374" y="1463223"/>
            <a:chExt cx="1501373" cy="515702"/>
          </a:xfrm>
        </p:grpSpPr>
        <p:sp>
          <p:nvSpPr>
            <p:cNvPr id="26" name="Rounded Rectangle 25"/>
            <p:cNvSpPr/>
            <p:nvPr/>
          </p:nvSpPr>
          <p:spPr>
            <a:xfrm>
              <a:off x="6073374" y="1463223"/>
              <a:ext cx="1501373" cy="515702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13297" y="1575612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2"/>
                  </a:solidFill>
                </a:rPr>
                <a:t>COMMERCE</a:t>
              </a:r>
              <a:endParaRPr lang="es-ES" sz="1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47968" y="1480076"/>
            <a:ext cx="1501373" cy="515702"/>
            <a:chOff x="6073374" y="1463223"/>
            <a:chExt cx="1501373" cy="515702"/>
          </a:xfrm>
        </p:grpSpPr>
        <p:sp>
          <p:nvSpPr>
            <p:cNvPr id="36" name="Rounded Rectangle 35"/>
            <p:cNvSpPr/>
            <p:nvPr/>
          </p:nvSpPr>
          <p:spPr>
            <a:xfrm>
              <a:off x="6073374" y="1463223"/>
              <a:ext cx="1501373" cy="515702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36902" y="157561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2"/>
                  </a:solidFill>
                </a:rPr>
                <a:t>CCC</a:t>
              </a:r>
              <a:endParaRPr lang="es-ES" sz="1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47968" y="1480076"/>
            <a:ext cx="1501373" cy="515702"/>
            <a:chOff x="6073374" y="1463223"/>
            <a:chExt cx="1501373" cy="515702"/>
          </a:xfrm>
        </p:grpSpPr>
        <p:sp>
          <p:nvSpPr>
            <p:cNvPr id="40" name="Rounded Rectangle 39"/>
            <p:cNvSpPr/>
            <p:nvPr/>
          </p:nvSpPr>
          <p:spPr>
            <a:xfrm>
              <a:off x="6073374" y="1463223"/>
              <a:ext cx="1501373" cy="515702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87153" y="1575612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2"/>
                  </a:solidFill>
                </a:rPr>
                <a:t>EVENTS</a:t>
              </a:r>
              <a:endParaRPr lang="es-ES" sz="1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13855" y="1480076"/>
            <a:ext cx="2314648" cy="515702"/>
            <a:chOff x="4970642" y="1542839"/>
            <a:chExt cx="2314648" cy="515702"/>
          </a:xfrm>
        </p:grpSpPr>
        <p:sp>
          <p:nvSpPr>
            <p:cNvPr id="44" name="Rounded Rectangle 43"/>
            <p:cNvSpPr/>
            <p:nvPr/>
          </p:nvSpPr>
          <p:spPr>
            <a:xfrm>
              <a:off x="4970642" y="1542839"/>
              <a:ext cx="2314648" cy="515702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23367" y="1677725"/>
              <a:ext cx="2000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2"/>
                  </a:solidFill>
                </a:rPr>
                <a:t>SPECIFIC MEETINGS</a:t>
              </a:r>
              <a:endParaRPr lang="es-ES" sz="1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53042" y="1480076"/>
            <a:ext cx="2636274" cy="635609"/>
            <a:chOff x="6073374" y="1463222"/>
            <a:chExt cx="2636274" cy="635609"/>
          </a:xfrm>
        </p:grpSpPr>
        <p:sp>
          <p:nvSpPr>
            <p:cNvPr id="48" name="Rounded Rectangle 47"/>
            <p:cNvSpPr/>
            <p:nvPr/>
          </p:nvSpPr>
          <p:spPr>
            <a:xfrm>
              <a:off x="6073374" y="1463222"/>
              <a:ext cx="2636274" cy="635609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54645" y="1548317"/>
              <a:ext cx="254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bg2"/>
                  </a:solidFill>
                </a:rPr>
                <a:t>CUSTOMER SATISFACTION</a:t>
              </a:r>
            </a:p>
            <a:p>
              <a:pPr algn="ctr"/>
              <a:r>
                <a:rPr lang="es-ES" sz="1400" dirty="0" smtClean="0">
                  <a:solidFill>
                    <a:schemeClr val="bg2"/>
                  </a:solidFill>
                </a:rPr>
                <a:t>SURVEYS</a:t>
              </a:r>
              <a:endParaRPr lang="es-ES" sz="14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6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52416" y="434902"/>
            <a:ext cx="3882859" cy="3693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Project Objective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109184" y="1119117"/>
            <a:ext cx="2977985" cy="15148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glow rad="101600">
              <a:srgbClr val="000000">
                <a:alpha val="14118"/>
              </a:srgbClr>
            </a:glow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</p:pic>
      <p:sp>
        <p:nvSpPr>
          <p:cNvPr id="40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09184" y="1039549"/>
            <a:ext cx="2838734" cy="1487587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1000" dirty="0" smtClean="0"/>
          </a:p>
          <a:p>
            <a:pPr algn="ctr"/>
            <a:r>
              <a:rPr lang="en-US" b="1" dirty="0" smtClean="0"/>
              <a:t>To find out the Key Drivers which impact  in </a:t>
            </a:r>
          </a:p>
          <a:p>
            <a:pPr algn="ctr">
              <a:buNone/>
            </a:pPr>
            <a:r>
              <a:rPr lang="en-US" b="1" dirty="0" smtClean="0"/>
              <a:t> Customer Experience, influencing on the evolvement of our Business</a:t>
            </a:r>
            <a:endParaRPr lang="en-US" b="1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257204" y="423528"/>
            <a:ext cx="3882859" cy="3693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chemeClr val="tx2"/>
                </a:solidFill>
              </a:rPr>
              <a:t>Process Analysis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621" y="2364066"/>
            <a:ext cx="2974787" cy="153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8767" y="1460309"/>
            <a:ext cx="2871244" cy="15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186681" y="1624396"/>
            <a:ext cx="2900221" cy="12416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Through Statistical Methodology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en-US" b="1" kern="0" dirty="0" smtClean="0">
                <a:solidFill>
                  <a:schemeClr val="bg1"/>
                </a:solidFill>
              </a:rPr>
              <a:t>for 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analyzing patterns among different Factors and attributes from our Data Bases</a:t>
            </a:r>
            <a:r>
              <a:rPr lang="en-US" b="1" kern="0" dirty="0" smtClean="0">
                <a:solidFill>
                  <a:schemeClr val="bg1"/>
                </a:solidFill>
              </a:rPr>
              <a:t>….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kern="0" dirty="0" smtClean="0">
              <a:solidFill>
                <a:schemeClr val="bg1"/>
              </a:solidFill>
            </a:endParaRP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603183" y="466748"/>
            <a:ext cx="3882859" cy="3693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solidFill>
                  <a:schemeClr val="tx2"/>
                </a:solidFill>
              </a:rPr>
              <a:t>Modelling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4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243779" y="2404592"/>
            <a:ext cx="2900221" cy="107721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kern="0" dirty="0" smtClean="0">
              <a:solidFill>
                <a:schemeClr val="bg1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Modeling </a:t>
            </a:r>
            <a:r>
              <a:rPr lang="en-US" b="1" dirty="0" smtClean="0">
                <a:solidFill>
                  <a:schemeClr val="bg1"/>
                </a:solidFill>
              </a:rPr>
              <a:t>group influencing factors impacting together Customer Satisfaction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1" name="17 Flecha curvada hacia abajo"/>
          <p:cNvSpPr/>
          <p:nvPr/>
        </p:nvSpPr>
        <p:spPr>
          <a:xfrm rot="884417">
            <a:off x="2797792" y="1050875"/>
            <a:ext cx="968991" cy="450376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8" name="23 Flecha curvada hacia abajo"/>
          <p:cNvSpPr/>
          <p:nvPr/>
        </p:nvSpPr>
        <p:spPr>
          <a:xfrm rot="834045">
            <a:off x="5952699" y="2035786"/>
            <a:ext cx="968991" cy="450376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9" name="26 Rectángulo redondeado"/>
          <p:cNvSpPr/>
          <p:nvPr/>
        </p:nvSpPr>
        <p:spPr>
          <a:xfrm>
            <a:off x="238768" y="3760449"/>
            <a:ext cx="5653481" cy="12465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1"/>
                </a:solidFill>
              </a:rPr>
              <a:t>Root Cause of different score ranges for Recommendation (NPS)</a:t>
            </a:r>
          </a:p>
          <a:p>
            <a:pPr>
              <a:buFont typeface="Arial" pitchFamily="34" charset="0"/>
              <a:buChar char="•"/>
            </a:pPr>
            <a:endParaRPr lang="en-US" sz="1200" b="1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1"/>
                </a:solidFill>
              </a:rPr>
              <a:t>Best relation between different variables and main influencing factors which guide our Business on Effective Action Plans which Impact fully on increasing the Satisfaction of our Customers</a:t>
            </a:r>
          </a:p>
        </p:txBody>
      </p:sp>
    </p:spTree>
    <p:extLst>
      <p:ext uri="{BB962C8B-B14F-4D97-AF65-F5344CB8AC3E}">
        <p14:creationId xmlns:p14="http://schemas.microsoft.com/office/powerpoint/2010/main" val="30312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0" grpId="0" build="p"/>
      <p:bldP spid="42" grpId="1" build="p"/>
      <p:bldP spid="45" grpId="0" build="p"/>
      <p:bldP spid="46" grpId="0" build="p"/>
      <p:bldP spid="47" grpId="0" build="p"/>
      <p:bldP spid="41" grpId="1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dataanalystbootcamp.com/wp-content/uploads/2012/12/How-To-Answer-Data-Analyst-Questions-12-19-2012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7613" b="7613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1" name="Picture 10" descr="schneider_LIO_White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4521136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ARE YOU READY FOR THIS CHALLENGE?</a:t>
            </a:r>
          </a:p>
          <a:p>
            <a:pPr algn="ctr"/>
            <a:r>
              <a:rPr lang="en-US" sz="3600" dirty="0" smtClean="0"/>
              <a:t>JOIN 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91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0" cy="5143500"/>
          </a:xfr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252413" y="2267393"/>
            <a:ext cx="8577821" cy="608714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pic>
        <p:nvPicPr>
          <p:cNvPr id="10" name="Picture 9" descr="schneider_LIO_White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47892" y="4857155"/>
            <a:ext cx="525690" cy="92333"/>
          </a:xfrm>
        </p:spPr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2414" y="4857154"/>
            <a:ext cx="1509767" cy="92333"/>
          </a:xfrm>
        </p:spPr>
        <p:txBody>
          <a:bodyPr/>
          <a:lstStyle/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neider Title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hneider Text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321</Words>
  <Application>Microsoft Office PowerPoint</Application>
  <PresentationFormat>Presentación en pantalla (16:9)</PresentationFormat>
  <Paragraphs>92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Schneider Title Slides</vt:lpstr>
      <vt:lpstr>Schneider Text Slides</vt:lpstr>
      <vt:lpstr>Presentación de PowerPoint</vt:lpstr>
      <vt:lpstr>DATA  ANALYSIS FOR CUSTOMER SATISFACTION</vt:lpstr>
      <vt:lpstr>SCHNEIDER ELECTRIC</vt:lpstr>
      <vt:lpstr>For each interaction we listen THE VOICE OF CUSTOMERS</vt:lpstr>
      <vt:lpstr>Presentación de PowerPoint</vt:lpstr>
      <vt:lpstr>Presentación de PowerPoint</vt:lpstr>
      <vt:lpstr>Presentación de PowerPoint</vt:lpstr>
      <vt:lpstr>Questions?</vt:lpstr>
      <vt:lpstr>THANK YOU.</vt:lpstr>
      <vt:lpstr>Presentación de PowerPoint</vt:lpstr>
    </vt:vector>
  </TitlesOfParts>
  <Company>McMillan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 Fournier</dc:creator>
  <cp:lastModifiedBy>Usuario de Windows</cp:lastModifiedBy>
  <cp:revision>258</cp:revision>
  <dcterms:created xsi:type="dcterms:W3CDTF">2015-05-04T14:04:27Z</dcterms:created>
  <dcterms:modified xsi:type="dcterms:W3CDTF">2016-05-10T18:39:38Z</dcterms:modified>
</cp:coreProperties>
</file>