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453" r:id="rId6"/>
    <p:sldId id="455" r:id="rId7"/>
    <p:sldId id="456" r:id="rId8"/>
    <p:sldId id="463" r:id="rId9"/>
    <p:sldId id="460" r:id="rId10"/>
    <p:sldId id="457" r:id="rId11"/>
    <p:sldId id="458" r:id="rId12"/>
    <p:sldId id="339" r:id="rId13"/>
  </p:sldIdLst>
  <p:sldSz cx="9144000" cy="6858000" type="screen4x3"/>
  <p:notesSz cx="666273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5050"/>
    <a:srgbClr val="FFCC99"/>
    <a:srgbClr val="FF6600"/>
    <a:srgbClr val="005C2A"/>
    <a:srgbClr val="CC0000"/>
    <a:srgbClr val="00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4660"/>
  </p:normalViewPr>
  <p:slideViewPr>
    <p:cSldViewPr>
      <p:cViewPr>
        <p:scale>
          <a:sx n="95" d="100"/>
          <a:sy n="95" d="100"/>
        </p:scale>
        <p:origin x="4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9D78D3D5-5433-4725-B5B0-EF3BAF7DF4A6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20022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9313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fld id="{65D809DA-98DA-4719-AA8C-B01A699DAC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320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D809DA-98DA-4719-AA8C-B01A699DAC62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870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altLang="es-ES" smtClean="0"/>
          </a:p>
        </p:txBody>
      </p:sp>
      <p:sp>
        <p:nvSpPr>
          <p:cNvPr id="71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DE3EE8D-21B0-4A24-A2CD-3B21B291DDBE}" type="slidenum">
              <a:rPr lang="es-ES" altLang="es-ES" smtClean="0"/>
              <a:pPr eaLnBrk="1" hangingPunct="1">
                <a:spcBef>
                  <a:spcPct val="0"/>
                </a:spcBef>
              </a:pPr>
              <a:t>8</a:t>
            </a:fld>
            <a:endParaRPr lang="es-ES" alt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7E1B9-DF9D-4DED-9F80-DD7B364905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03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E7C3-0B64-48F9-A62B-3017FC175FC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12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6F6D7-0536-44AC-AAB5-ACB7D9BFFA0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52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116013" y="6453188"/>
            <a:ext cx="2591891" cy="2873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dirty="0" smtClean="0"/>
              <a:t>ICO L’Hospitalet. PREC/UNIC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063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F72B6-E7F2-4E47-AAC9-A868CD0649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25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3BDC-F335-446D-BE2F-D0710AE856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83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EE73E-C4A4-4D9A-AE94-4059A9D795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89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EB82C-C630-4913-A210-EA66A97F7D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983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77840-1FBC-4ECB-BBC4-4E63F1A117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03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CD70A-D0AB-4391-B63A-249D9F846C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36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F89FF-2B7B-4DA2-9584-6AB7F2E205C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5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pic>
        <p:nvPicPr>
          <p:cNvPr id="1028" name="Picture 9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0" descr="simbo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331788"/>
            <a:ext cx="4222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6013" y="6453188"/>
            <a:ext cx="50323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3F3C8A-2F1F-41C0-9C23-F88745834B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6094413" y="6453188"/>
            <a:ext cx="2941637" cy="284162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ca-ES" altLang="en-US" b="1">
                <a:solidFill>
                  <a:schemeClr val="bg1"/>
                </a:solidFill>
              </a:rPr>
              <a:t>Institut Català d’Oncologia</a:t>
            </a:r>
            <a:endParaRPr lang="es-ES" altLang="en-US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soce.iec.cat/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hyperlink" Target="mailto:stous@iconcologia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130425"/>
            <a:ext cx="8064896" cy="1470025"/>
          </a:xfrm>
        </p:spPr>
        <p:txBody>
          <a:bodyPr/>
          <a:lstStyle/>
          <a:p>
            <a:pPr defTabSz="4176419">
              <a:defRPr/>
            </a:pPr>
            <a:r>
              <a:rPr lang="ca-ES" sz="3200" b="1" dirty="0">
                <a:solidFill>
                  <a:srgbClr val="FF6600"/>
                </a:solidFill>
              </a:rPr>
              <a:t>Aplicació de tècniques d’imputació de dades mancants i de regressió </a:t>
            </a:r>
            <a:r>
              <a:rPr lang="ca-ES" sz="3200" b="1" dirty="0" smtClean="0">
                <a:solidFill>
                  <a:srgbClr val="FF6600"/>
                </a:solidFill>
              </a:rPr>
              <a:t>en </a:t>
            </a:r>
            <a:r>
              <a:rPr lang="ca-ES" sz="3200" b="1" dirty="0">
                <a:solidFill>
                  <a:srgbClr val="FF6600"/>
                </a:solidFill>
              </a:rPr>
              <a:t>un estudi epidemiològic internacional sobre l’impacte de la infecció pel VPH en els càncers </a:t>
            </a:r>
            <a:r>
              <a:rPr lang="ca-ES" sz="3200" b="1" dirty="0" err="1">
                <a:solidFill>
                  <a:srgbClr val="FF6600"/>
                </a:solidFill>
              </a:rPr>
              <a:t>anogenitals</a:t>
            </a:r>
            <a:r>
              <a:rPr lang="ca-ES" sz="3200" b="1" dirty="0">
                <a:solidFill>
                  <a:srgbClr val="FF6600"/>
                </a:solidFill>
              </a:rPr>
              <a:t> i </a:t>
            </a:r>
            <a:r>
              <a:rPr lang="ca-ES" sz="3200" b="1" dirty="0" smtClean="0">
                <a:solidFill>
                  <a:srgbClr val="FF6600"/>
                </a:solidFill>
              </a:rPr>
              <a:t>de </a:t>
            </a:r>
            <a:r>
              <a:rPr lang="ca-ES" sz="3200" b="1" dirty="0">
                <a:solidFill>
                  <a:srgbClr val="FF6600"/>
                </a:solidFill>
              </a:rPr>
              <a:t>cap i coll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85184"/>
            <a:ext cx="6400800" cy="766763"/>
          </a:xfrm>
        </p:spPr>
        <p:txBody>
          <a:bodyPr/>
          <a:lstStyle/>
          <a:p>
            <a:r>
              <a:rPr lang="ca-ES" altLang="es-ES" sz="2000" dirty="0"/>
              <a:t>Sara Tous Belmonte</a:t>
            </a:r>
            <a:endParaRPr lang="es-ES" altLang="es-ES" sz="2000" dirty="0"/>
          </a:p>
          <a:p>
            <a:r>
              <a:rPr lang="ca-ES" altLang="es-ES" sz="2000" dirty="0" smtClean="0"/>
              <a:t>Jornada I+D MESIO UPC-UB</a:t>
            </a:r>
          </a:p>
          <a:p>
            <a:r>
              <a:rPr lang="ca-ES" altLang="es-ES" sz="2000" dirty="0" smtClean="0"/>
              <a:t>11 de Maig del 2016</a:t>
            </a:r>
          </a:p>
        </p:txBody>
      </p:sp>
      <p:pic>
        <p:nvPicPr>
          <p:cNvPr id="2052" name="5 Imagen" descr="NOU LOGO HUB DEFENITIU AMB IC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285750"/>
            <a:ext cx="18764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5 Imagen" descr="Departament JPE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404813"/>
            <a:ext cx="23399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6 Imagen" descr="ICO_10_A_Colo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4450"/>
            <a:ext cx="19431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06438"/>
          </a:xfrm>
        </p:spPr>
        <p:txBody>
          <a:bodyPr/>
          <a:lstStyle/>
          <a:p>
            <a:pPr algn="l"/>
            <a:r>
              <a:rPr lang="ca-ES" altLang="es-ES" sz="3400" b="1" dirty="0" smtClean="0">
                <a:solidFill>
                  <a:srgbClr val="FF6600"/>
                </a:solidFill>
              </a:rPr>
              <a:t>Qui som</a:t>
            </a:r>
            <a:endParaRPr lang="es-ES" altLang="es-ES" sz="3400" b="1" dirty="0" smtClean="0">
              <a:solidFill>
                <a:srgbClr val="FF66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2447478"/>
          </a:xfrm>
        </p:spPr>
        <p:txBody>
          <a:bodyPr/>
          <a:lstStyle/>
          <a:p>
            <a:pPr marL="571500" indent="-571500" algn="just" eaLnBrk="1" hangingPunct="1">
              <a:spcBef>
                <a:spcPct val="0"/>
              </a:spcBef>
            </a:pPr>
            <a:r>
              <a:rPr lang="ca-ES" altLang="en-US" sz="1600" dirty="0" smtClean="0"/>
              <a:t>L’Institut Català d’Oncologia és un centre públic i monogràfic sobre el càncer creat el 1995. És l’únic a tot l’estat que segueix el model dels </a:t>
            </a:r>
            <a:r>
              <a:rPr lang="ca-ES" altLang="en-US" sz="1600" i="1" dirty="0" err="1" smtClean="0"/>
              <a:t>Comprehensive</a:t>
            </a:r>
            <a:r>
              <a:rPr lang="ca-ES" altLang="en-US" sz="1600" i="1" dirty="0" smtClean="0"/>
              <a:t> </a:t>
            </a:r>
            <a:r>
              <a:rPr lang="ca-ES" altLang="en-US" sz="1600" i="1" dirty="0" err="1" smtClean="0"/>
              <a:t>Cancer</a:t>
            </a:r>
            <a:r>
              <a:rPr lang="ca-ES" altLang="en-US" sz="1600" i="1" dirty="0" smtClean="0"/>
              <a:t> Centres</a:t>
            </a:r>
            <a:r>
              <a:rPr lang="ca-ES" altLang="en-US" sz="1600" dirty="0" smtClean="0"/>
              <a:t> que reuneixen, dins la mateixa organització, l’assistència, la prevenció, la recerca i la formació especialitzada. </a:t>
            </a:r>
          </a:p>
          <a:p>
            <a:pPr marL="571500" indent="-571500" algn="just" eaLnBrk="1" hangingPunct="1">
              <a:spcBef>
                <a:spcPct val="0"/>
              </a:spcBef>
            </a:pPr>
            <a:endParaRPr lang="ca-ES" altLang="en-US" sz="1600" dirty="0"/>
          </a:p>
          <a:p>
            <a:pPr marL="571500" indent="-571500" algn="just" eaLnBrk="1" hangingPunct="1">
              <a:spcBef>
                <a:spcPct val="0"/>
              </a:spcBef>
            </a:pPr>
            <a:endParaRPr lang="ca-ES" altLang="en-US" sz="1600" dirty="0" smtClean="0"/>
          </a:p>
          <a:p>
            <a:pPr marL="571500" indent="-571500" algn="just" eaLnBrk="1" hangingPunct="1">
              <a:spcBef>
                <a:spcPct val="0"/>
              </a:spcBef>
            </a:pPr>
            <a:r>
              <a:rPr lang="ca-ES" altLang="en-US" sz="1600" dirty="0" smtClean="0"/>
              <a:t>El Programa de Recerca en Epidemiologia del Càncer (PREC) té com a objectiu investigar les causes, el diagnòstic precoç i la prevenció del càncer. </a:t>
            </a:r>
          </a:p>
          <a:p>
            <a:pPr marL="571500" indent="-571500" algn="just" eaLnBrk="1" hangingPunct="1">
              <a:spcBef>
                <a:spcPct val="0"/>
              </a:spcBef>
            </a:pPr>
            <a:endParaRPr lang="ca-ES" altLang="en-US" sz="1600" dirty="0" smtClean="0"/>
          </a:p>
          <a:p>
            <a:pPr marL="571500" indent="-571500" algn="just" eaLnBrk="1" hangingPunct="1">
              <a:spcBef>
                <a:spcPct val="0"/>
              </a:spcBef>
            </a:pPr>
            <a:endParaRPr lang="ca-ES" altLang="en-US" sz="1600" dirty="0"/>
          </a:p>
          <a:p>
            <a:pPr marL="571500" indent="-571500" algn="just" eaLnBrk="1" hangingPunct="1">
              <a:spcBef>
                <a:spcPct val="0"/>
              </a:spcBef>
            </a:pPr>
            <a:r>
              <a:rPr lang="ca-ES" altLang="en-US" sz="1600" dirty="0" smtClean="0"/>
              <a:t>Dins del PREC, a la Unitat d’Infeccions i Càncer  (UNIC) es desenvolupen estudis epidemiològics d’àmbit internacional, sobre la relació de la infecció pel Virus del Papil·loma Humà (VPH) i els càncers </a:t>
            </a:r>
            <a:r>
              <a:rPr lang="ca-ES" altLang="en-US" sz="1600" dirty="0" err="1" smtClean="0"/>
              <a:t>anogenitals</a:t>
            </a:r>
            <a:r>
              <a:rPr lang="ca-ES" altLang="en-US" sz="1600" dirty="0" smtClean="0"/>
              <a:t> i de cap i coll.</a:t>
            </a:r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857250" y="6478588"/>
            <a:ext cx="227459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1200" dirty="0" smtClean="0">
                <a:solidFill>
                  <a:schemeClr val="bg1"/>
                </a:solidFill>
              </a:rPr>
              <a:t>ICO L’Hospitalet</a:t>
            </a:r>
            <a:r>
              <a:rPr lang="ca-ES" altLang="es-ES" sz="1200" dirty="0">
                <a:solidFill>
                  <a:schemeClr val="bg1"/>
                </a:solidFill>
              </a:rPr>
              <a:t>. </a:t>
            </a:r>
            <a:r>
              <a:rPr lang="ca-ES" altLang="es-ES" sz="1200" dirty="0" smtClean="0">
                <a:solidFill>
                  <a:schemeClr val="bg1"/>
                </a:solidFill>
              </a:rPr>
              <a:t>PREC/UNIC 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4787" y="6453188"/>
            <a:ext cx="503237" cy="2873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E7C3-0B64-48F9-A62B-3017FC175FC2}" type="slidenum">
              <a:rPr lang="es-ES"/>
              <a:pPr>
                <a:defRPr/>
              </a:pPr>
              <a:t>2</a:t>
            </a:fld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06438"/>
          </a:xfrm>
        </p:spPr>
        <p:txBody>
          <a:bodyPr/>
          <a:lstStyle/>
          <a:p>
            <a:pPr algn="l"/>
            <a:r>
              <a:rPr lang="ca-ES" altLang="es-ES" sz="3400" b="1" dirty="0" smtClean="0">
                <a:solidFill>
                  <a:srgbClr val="FF6600"/>
                </a:solidFill>
              </a:rPr>
              <a:t>Què fem (I)</a:t>
            </a:r>
            <a:endParaRPr lang="es-ES" altLang="es-ES" sz="3400" b="1" dirty="0" smtClean="0">
              <a:solidFill>
                <a:srgbClr val="FF66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031654"/>
          </a:xfrm>
        </p:spPr>
        <p:txBody>
          <a:bodyPr/>
          <a:lstStyle/>
          <a:p>
            <a:pPr marL="571500" indent="-571500" algn="just"/>
            <a:r>
              <a:rPr lang="ca-ES" sz="1600" dirty="0"/>
              <a:t>E</a:t>
            </a:r>
            <a:r>
              <a:rPr lang="ca-ES" sz="1600" dirty="0" smtClean="0">
                <a:solidFill>
                  <a:schemeClr val="tx2"/>
                </a:solidFill>
              </a:rPr>
              <a:t>studi </a:t>
            </a:r>
            <a:r>
              <a:rPr lang="ca-ES" sz="1600" dirty="0">
                <a:solidFill>
                  <a:schemeClr val="tx2"/>
                </a:solidFill>
              </a:rPr>
              <a:t>internacional </a:t>
            </a:r>
            <a:r>
              <a:rPr lang="ca-ES" sz="1600" dirty="0" smtClean="0">
                <a:solidFill>
                  <a:schemeClr val="tx2"/>
                </a:solidFill>
              </a:rPr>
              <a:t>amb més</a:t>
            </a:r>
            <a:r>
              <a:rPr lang="ca-ES" sz="1600" dirty="0" smtClean="0"/>
              <a:t> </a:t>
            </a:r>
            <a:r>
              <a:rPr lang="ca-ES" sz="1600" dirty="0"/>
              <a:t>de 15.000 mostres de càncers de cèrvix, vulva, vagina, anus, penis i cap i coll conservats en </a:t>
            </a:r>
            <a:r>
              <a:rPr lang="ca-ES" sz="1600" dirty="0">
                <a:solidFill>
                  <a:schemeClr val="tx2"/>
                </a:solidFill>
              </a:rPr>
              <a:t>parafina d’arreu del </a:t>
            </a:r>
            <a:r>
              <a:rPr lang="ca-ES" sz="1600" dirty="0" smtClean="0">
                <a:solidFill>
                  <a:schemeClr val="tx2"/>
                </a:solidFill>
              </a:rPr>
              <a:t>món</a:t>
            </a:r>
            <a:endParaRPr lang="ca-ES" sz="1600" dirty="0" smtClean="0"/>
          </a:p>
          <a:p>
            <a:pPr marL="571500" indent="-571500" algn="just"/>
            <a:endParaRPr lang="ca-ES" sz="1600" dirty="0" smtClean="0"/>
          </a:p>
          <a:p>
            <a:pPr marL="571500" indent="-571500" algn="just"/>
            <a:r>
              <a:rPr lang="ca-ES" sz="1600" dirty="0" smtClean="0"/>
              <a:t>Informació disponible: </a:t>
            </a:r>
            <a:r>
              <a:rPr lang="ca-ES" sz="1200" dirty="0" smtClean="0"/>
              <a:t>Hospital de procedència de les mostres, Sexe </a:t>
            </a:r>
            <a:r>
              <a:rPr lang="ca-ES" sz="1200" dirty="0"/>
              <a:t>(pels càncers d’anus i de cap i coll</a:t>
            </a:r>
            <a:r>
              <a:rPr lang="ca-ES" sz="1200" dirty="0" smtClean="0"/>
              <a:t>), Edat </a:t>
            </a:r>
            <a:r>
              <a:rPr lang="ca-ES" sz="1200" dirty="0"/>
              <a:t>al </a:t>
            </a:r>
            <a:r>
              <a:rPr lang="ca-ES" sz="1200" dirty="0" smtClean="0"/>
              <a:t>diagnòstic, Any </a:t>
            </a:r>
            <a:r>
              <a:rPr lang="ca-ES" sz="1200" dirty="0"/>
              <a:t>de </a:t>
            </a:r>
            <a:r>
              <a:rPr lang="ca-ES" sz="1200" dirty="0" smtClean="0"/>
              <a:t>diagnòstic, Localització anatòmica del </a:t>
            </a:r>
            <a:r>
              <a:rPr lang="ca-ES" sz="1200" dirty="0"/>
              <a:t>tumor (només pels càncers de cap i coll</a:t>
            </a:r>
            <a:r>
              <a:rPr lang="ca-ES" sz="1200" dirty="0" smtClean="0"/>
              <a:t>), Histologia </a:t>
            </a:r>
            <a:r>
              <a:rPr lang="ca-ES" sz="1200" dirty="0"/>
              <a:t>dels casos</a:t>
            </a:r>
            <a:r>
              <a:rPr lang="ca-ES" sz="1200" dirty="0" smtClean="0"/>
              <a:t>.</a:t>
            </a:r>
          </a:p>
          <a:p>
            <a:pPr marL="571500" indent="-571500" algn="just"/>
            <a:endParaRPr lang="ca-ES" sz="1600" dirty="0" smtClean="0"/>
          </a:p>
          <a:p>
            <a:pPr marL="571500" indent="-571500" algn="just"/>
            <a:r>
              <a:rPr lang="ca-ES" sz="1600" dirty="0" smtClean="0"/>
              <a:t>Detecció </a:t>
            </a:r>
            <a:r>
              <a:rPr lang="ca-ES" sz="1600" dirty="0"/>
              <a:t>de l’ADN del VPH mitjançant la tècnica SPF10 PCR/DEIA/LiPA25 i </a:t>
            </a:r>
            <a:r>
              <a:rPr lang="ca-ES" sz="1600" dirty="0" smtClean="0"/>
              <a:t>realització de </a:t>
            </a:r>
            <a:r>
              <a:rPr lang="ca-ES" sz="1600" dirty="0"/>
              <a:t>marcadors addicionals, com </a:t>
            </a:r>
            <a:r>
              <a:rPr lang="ca-ES" sz="1600" dirty="0" smtClean="0"/>
              <a:t>la </a:t>
            </a:r>
            <a:r>
              <a:rPr lang="ca-ES" sz="1600" dirty="0"/>
              <a:t>detecció de l’ARNm E6*I dels oncogens del virus, </a:t>
            </a:r>
            <a:r>
              <a:rPr lang="ca-ES" sz="1600" dirty="0" smtClean="0"/>
              <a:t>P16</a:t>
            </a:r>
            <a:r>
              <a:rPr lang="ca-ES" sz="1600" baseline="30000" dirty="0" smtClean="0"/>
              <a:t>INK4A</a:t>
            </a:r>
            <a:r>
              <a:rPr lang="ca-ES" sz="1600" dirty="0" smtClean="0"/>
              <a:t>, P53, CyD1 i </a:t>
            </a:r>
            <a:r>
              <a:rPr lang="ca-ES" sz="1600" dirty="0" err="1" smtClean="0"/>
              <a:t>pRb</a:t>
            </a:r>
            <a:r>
              <a:rPr lang="ca-ES" sz="1600" dirty="0">
                <a:solidFill>
                  <a:schemeClr val="tx2"/>
                </a:solidFill>
              </a:rPr>
              <a:t> </a:t>
            </a:r>
            <a:r>
              <a:rPr lang="ca-ES" sz="1600" dirty="0" smtClean="0">
                <a:solidFill>
                  <a:schemeClr val="tx2"/>
                </a:solidFill>
              </a:rPr>
              <a:t>(Figura 2)</a:t>
            </a:r>
            <a:endParaRPr lang="ca-ES" sz="1600" dirty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r>
              <a:rPr lang="ca-ES" sz="1600" dirty="0"/>
              <a:t>Càlcul de les fraccions atribuïbles al VPH, així como als factors associats ("determinants") a aquesta infecció en aquests càncers. </a:t>
            </a: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r>
              <a:rPr lang="ca-ES" sz="1600" dirty="0" smtClean="0">
                <a:solidFill>
                  <a:schemeClr val="tx2"/>
                </a:solidFill>
              </a:rPr>
              <a:t>Els </a:t>
            </a:r>
            <a:r>
              <a:rPr lang="ca-ES" sz="1600" dirty="0">
                <a:solidFill>
                  <a:schemeClr val="tx2"/>
                </a:solidFill>
              </a:rPr>
              <a:t>resultats principals de l’estudi han estat publicats en revistes </a:t>
            </a:r>
            <a:r>
              <a:rPr lang="ca-ES" sz="1600" dirty="0" smtClean="0">
                <a:solidFill>
                  <a:schemeClr val="tx2"/>
                </a:solidFill>
              </a:rPr>
              <a:t>internacionals: </a:t>
            </a:r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857250" y="6478588"/>
            <a:ext cx="227459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1200" dirty="0" smtClean="0">
                <a:solidFill>
                  <a:schemeClr val="bg1"/>
                </a:solidFill>
              </a:rPr>
              <a:t>ICO L’Hospitalet</a:t>
            </a:r>
            <a:r>
              <a:rPr lang="ca-ES" altLang="es-ES" sz="1200" dirty="0">
                <a:solidFill>
                  <a:schemeClr val="bg1"/>
                </a:solidFill>
              </a:rPr>
              <a:t>. </a:t>
            </a:r>
            <a:r>
              <a:rPr lang="ca-ES" altLang="es-ES" sz="1200" dirty="0" smtClean="0">
                <a:solidFill>
                  <a:schemeClr val="bg1"/>
                </a:solidFill>
              </a:rPr>
              <a:t>PREC/UNIC 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32048" y="5157192"/>
            <a:ext cx="507605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</a:t>
            </a:r>
            <a:r>
              <a:rPr lang="en-US" sz="1200" dirty="0" err="1" smtClean="0">
                <a:latin typeface="+mn-lt"/>
              </a:rPr>
              <a:t>cèrvix</a:t>
            </a:r>
            <a:r>
              <a:rPr lang="en-US" sz="1200" dirty="0" smtClean="0">
                <a:latin typeface="+mn-lt"/>
              </a:rPr>
              <a:t>: de </a:t>
            </a:r>
            <a:r>
              <a:rPr lang="en-US" sz="1200" dirty="0">
                <a:latin typeface="+mn-lt"/>
              </a:rPr>
              <a:t>Sanjose et al Lancet </a:t>
            </a:r>
            <a:r>
              <a:rPr lang="en-US" sz="1200" dirty="0" err="1">
                <a:latin typeface="+mn-lt"/>
              </a:rPr>
              <a:t>Oncol</a:t>
            </a:r>
            <a:r>
              <a:rPr lang="en-US" sz="1200" dirty="0">
                <a:latin typeface="+mn-lt"/>
              </a:rPr>
              <a:t> 2010 </a:t>
            </a: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Tendències</a:t>
            </a:r>
            <a:r>
              <a:rPr lang="en-US" sz="1200" dirty="0" smtClean="0">
                <a:latin typeface="+mn-lt"/>
              </a:rPr>
              <a:t> temporal </a:t>
            </a:r>
            <a:r>
              <a:rPr lang="en-US" sz="1200" dirty="0" err="1" smtClean="0">
                <a:latin typeface="+mn-lt"/>
              </a:rPr>
              <a:t>en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</a:t>
            </a:r>
            <a:r>
              <a:rPr lang="en-US" sz="1200" dirty="0" err="1" smtClean="0">
                <a:latin typeface="+mn-lt"/>
              </a:rPr>
              <a:t>cèrvix</a:t>
            </a:r>
            <a:r>
              <a:rPr lang="en-US" sz="1200" dirty="0" smtClean="0">
                <a:latin typeface="+mn-lt"/>
              </a:rPr>
              <a:t>: Alemany </a:t>
            </a:r>
          </a:p>
          <a:p>
            <a:pPr marL="361950" lvl="1" algn="just" eaLnBrk="0" hangingPunct="0">
              <a:spcBef>
                <a:spcPct val="20000"/>
              </a:spcBef>
              <a:buNone/>
            </a:pPr>
            <a:r>
              <a:rPr lang="en-US" sz="1200" dirty="0" smtClean="0">
                <a:latin typeface="+mn-lt"/>
              </a:rPr>
              <a:t>       et </a:t>
            </a:r>
            <a:r>
              <a:rPr lang="en-US" sz="1200" dirty="0">
                <a:latin typeface="+mn-lt"/>
              </a:rPr>
              <a:t>al </a:t>
            </a:r>
            <a:r>
              <a:rPr lang="en-US" sz="1200" dirty="0" err="1">
                <a:latin typeface="+mn-lt"/>
              </a:rPr>
              <a:t>Int</a:t>
            </a:r>
            <a:r>
              <a:rPr lang="en-US" sz="1200" dirty="0">
                <a:latin typeface="+mn-lt"/>
              </a:rPr>
              <a:t> J Cancer </a:t>
            </a:r>
            <a:r>
              <a:rPr lang="en-US" sz="1200" dirty="0" smtClean="0">
                <a:latin typeface="+mn-lt"/>
              </a:rPr>
              <a:t>2014</a:t>
            </a:r>
            <a:endParaRPr lang="en-U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vulva: de </a:t>
            </a:r>
            <a:r>
              <a:rPr lang="en-US" sz="1200" dirty="0">
                <a:latin typeface="+mn-lt"/>
              </a:rPr>
              <a:t>Sanjose et al </a:t>
            </a:r>
            <a:r>
              <a:rPr lang="en-US" sz="1200" dirty="0" err="1">
                <a:latin typeface="+mn-lt"/>
              </a:rPr>
              <a:t>Eur</a:t>
            </a:r>
            <a:r>
              <a:rPr lang="en-US" sz="1200" dirty="0">
                <a:latin typeface="+mn-lt"/>
              </a:rPr>
              <a:t> J Cancer </a:t>
            </a:r>
            <a:r>
              <a:rPr lang="en-US" sz="1200" dirty="0" smtClean="0">
                <a:latin typeface="+mn-lt"/>
              </a:rPr>
              <a:t>2013</a:t>
            </a:r>
            <a:endParaRPr lang="en-US" sz="1200" dirty="0"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72000" y="5157192"/>
            <a:ext cx="4464496" cy="1378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/>
              <a:t>Càncer</a:t>
            </a:r>
            <a:r>
              <a:rPr lang="en-US" sz="1200" dirty="0" smtClean="0"/>
              <a:t> de vagina: Alemany </a:t>
            </a:r>
            <a:r>
              <a:rPr lang="en-US" sz="1200" dirty="0"/>
              <a:t>et al </a:t>
            </a:r>
            <a:r>
              <a:rPr lang="en-US" sz="1200" dirty="0" err="1"/>
              <a:t>Eur</a:t>
            </a:r>
            <a:r>
              <a:rPr lang="en-US" sz="1200" dirty="0"/>
              <a:t> J Cancer </a:t>
            </a:r>
            <a:r>
              <a:rPr lang="en-US" sz="1200" dirty="0" smtClean="0"/>
              <a:t>2014</a:t>
            </a:r>
            <a:endParaRPr lang="en-US" sz="1200" dirty="0"/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d’anus</a:t>
            </a:r>
            <a:r>
              <a:rPr lang="en-US" sz="1200" dirty="0" smtClean="0">
                <a:latin typeface="+mn-lt"/>
              </a:rPr>
              <a:t>: Alemany </a:t>
            </a:r>
            <a:r>
              <a:rPr lang="en-US" sz="1200" dirty="0">
                <a:latin typeface="+mn-lt"/>
              </a:rPr>
              <a:t>et al </a:t>
            </a:r>
            <a:r>
              <a:rPr lang="en-US" sz="1200" dirty="0" err="1">
                <a:latin typeface="+mn-lt"/>
              </a:rPr>
              <a:t>Int</a:t>
            </a:r>
            <a:r>
              <a:rPr lang="en-US" sz="1200" dirty="0">
                <a:latin typeface="+mn-lt"/>
              </a:rPr>
              <a:t> J Cancer </a:t>
            </a:r>
            <a:r>
              <a:rPr lang="en-US" sz="1200" dirty="0" smtClean="0">
                <a:latin typeface="+mn-lt"/>
              </a:rPr>
              <a:t>2015</a:t>
            </a:r>
            <a:endParaRPr lang="en-U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penis: Alemany </a:t>
            </a:r>
            <a:r>
              <a:rPr lang="en-US" sz="1200" dirty="0">
                <a:latin typeface="+mn-lt"/>
              </a:rPr>
              <a:t>et al </a:t>
            </a:r>
            <a:r>
              <a:rPr lang="en-US" sz="1200" dirty="0" err="1">
                <a:latin typeface="+mn-lt"/>
              </a:rPr>
              <a:t>Eur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Urol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2016</a:t>
            </a:r>
            <a:endParaRPr lang="en-U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cap i </a:t>
            </a:r>
            <a:r>
              <a:rPr lang="en-US" sz="1200" dirty="0" err="1" smtClean="0">
                <a:latin typeface="+mn-lt"/>
              </a:rPr>
              <a:t>coll</a:t>
            </a:r>
            <a:r>
              <a:rPr lang="en-US" sz="1200" dirty="0" smtClean="0">
                <a:latin typeface="+mn-lt"/>
              </a:rPr>
              <a:t>: Castellsague </a:t>
            </a:r>
            <a:r>
              <a:rPr lang="en-US" sz="1200" dirty="0">
                <a:latin typeface="+mn-lt"/>
              </a:rPr>
              <a:t>X et al JNCI </a:t>
            </a:r>
            <a:r>
              <a:rPr lang="en-US" sz="1200" dirty="0" smtClean="0">
                <a:latin typeface="+mn-lt"/>
              </a:rPr>
              <a:t>2016</a:t>
            </a:r>
            <a:endParaRPr lang="ca-E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sz="1200" dirty="0">
              <a:latin typeface="+mn-lt"/>
            </a:endParaRPr>
          </a:p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4787" y="6453188"/>
            <a:ext cx="503237" cy="2873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E7C3-0B64-48F9-A62B-3017FC175FC2}" type="slidenum">
              <a:rPr lang="es-ES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6" name="5 Rectángulo"/>
          <p:cNvSpPr/>
          <p:nvPr/>
        </p:nvSpPr>
        <p:spPr bwMode="auto">
          <a:xfrm>
            <a:off x="251520" y="1772816"/>
            <a:ext cx="8640960" cy="453650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828" y="1772816"/>
            <a:ext cx="6592540" cy="45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71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06438"/>
          </a:xfrm>
        </p:spPr>
        <p:txBody>
          <a:bodyPr/>
          <a:lstStyle/>
          <a:p>
            <a:pPr algn="l"/>
            <a:r>
              <a:rPr lang="ca-ES" altLang="es-ES" sz="3400" b="1" dirty="0" smtClean="0">
                <a:solidFill>
                  <a:srgbClr val="FF6600"/>
                </a:solidFill>
              </a:rPr>
              <a:t>Què fem (II)</a:t>
            </a:r>
            <a:endParaRPr lang="es-ES" altLang="es-ES" sz="3400" b="1" dirty="0" smtClean="0">
              <a:solidFill>
                <a:srgbClr val="FF66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031654"/>
          </a:xfrm>
        </p:spPr>
        <p:txBody>
          <a:bodyPr/>
          <a:lstStyle/>
          <a:p>
            <a:pPr marL="571500" indent="-571500" algn="just"/>
            <a:r>
              <a:rPr lang="ca-ES" sz="1600" dirty="0" smtClean="0"/>
              <a:t>Informació disponible: </a:t>
            </a:r>
            <a:r>
              <a:rPr lang="ca-ES" sz="1200" dirty="0" smtClean="0"/>
              <a:t>Hospital de procedència de les mostres, Sexe </a:t>
            </a:r>
            <a:r>
              <a:rPr lang="ca-ES" sz="1200" dirty="0"/>
              <a:t>(pels càncers d’anus i de cap i coll</a:t>
            </a:r>
            <a:r>
              <a:rPr lang="ca-ES" sz="1200" dirty="0" smtClean="0"/>
              <a:t>), Edat </a:t>
            </a:r>
            <a:r>
              <a:rPr lang="ca-ES" sz="1200" dirty="0"/>
              <a:t>al </a:t>
            </a:r>
            <a:r>
              <a:rPr lang="ca-ES" sz="1200" dirty="0" smtClean="0"/>
              <a:t>diagnòstic, Any </a:t>
            </a:r>
            <a:r>
              <a:rPr lang="ca-ES" sz="1200" dirty="0"/>
              <a:t>de </a:t>
            </a:r>
            <a:r>
              <a:rPr lang="ca-ES" sz="1200" dirty="0" smtClean="0"/>
              <a:t>diagnòstic, Localització anatòmica del </a:t>
            </a:r>
            <a:r>
              <a:rPr lang="ca-ES" sz="1200" dirty="0"/>
              <a:t>tumor (només pels càncers de cap i coll</a:t>
            </a:r>
            <a:r>
              <a:rPr lang="ca-ES" sz="1200" dirty="0" smtClean="0"/>
              <a:t>), Histologia </a:t>
            </a:r>
            <a:r>
              <a:rPr lang="ca-ES" sz="1200" dirty="0"/>
              <a:t>dels casos</a:t>
            </a:r>
            <a:r>
              <a:rPr lang="ca-ES" sz="1200" dirty="0" smtClean="0"/>
              <a:t>.</a:t>
            </a:r>
          </a:p>
          <a:p>
            <a:pPr marL="571500" indent="-571500" algn="just"/>
            <a:endParaRPr lang="ca-ES" sz="1600" dirty="0" smtClean="0"/>
          </a:p>
          <a:p>
            <a:pPr marL="571500" indent="-571500" algn="just"/>
            <a:r>
              <a:rPr lang="ca-ES" sz="1600" dirty="0" smtClean="0"/>
              <a:t>Detecció </a:t>
            </a:r>
            <a:r>
              <a:rPr lang="ca-ES" sz="1600" dirty="0"/>
              <a:t>de l’ADN del VPH mitjançant la tècnica SPF10 PCR/DEIA/LiPA25 i </a:t>
            </a:r>
            <a:r>
              <a:rPr lang="ca-ES" sz="1600" dirty="0" smtClean="0"/>
              <a:t>realització de </a:t>
            </a:r>
            <a:r>
              <a:rPr lang="ca-ES" sz="1600" dirty="0"/>
              <a:t>marcadors addicionals, com </a:t>
            </a:r>
            <a:r>
              <a:rPr lang="ca-ES" sz="1600" dirty="0" smtClean="0"/>
              <a:t>la </a:t>
            </a:r>
            <a:r>
              <a:rPr lang="ca-ES" sz="1600" dirty="0"/>
              <a:t>detecció de l’ARNm E6*I dels oncogens del virus, </a:t>
            </a:r>
            <a:r>
              <a:rPr lang="ca-ES" sz="1600" dirty="0" smtClean="0"/>
              <a:t>P16</a:t>
            </a:r>
            <a:r>
              <a:rPr lang="ca-ES" sz="1600" baseline="30000" dirty="0" smtClean="0"/>
              <a:t>INK4A</a:t>
            </a:r>
            <a:r>
              <a:rPr lang="ca-ES" sz="1600" dirty="0" smtClean="0"/>
              <a:t>, P53, CyD1 i </a:t>
            </a:r>
            <a:r>
              <a:rPr lang="ca-ES" sz="1600" dirty="0" err="1" smtClean="0"/>
              <a:t>pRb</a:t>
            </a:r>
            <a:endParaRPr lang="ca-ES" sz="1600" dirty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r>
              <a:rPr lang="ca-ES" sz="1600" dirty="0"/>
              <a:t>Càlcul de les fraccions atribuïbles al VPH, així como als factors associats ("determinants") a aquesta infecció en aquests càncers. </a:t>
            </a: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r>
              <a:rPr lang="ca-ES" sz="1600" dirty="0" smtClean="0">
                <a:solidFill>
                  <a:schemeClr val="tx2"/>
                </a:solidFill>
              </a:rPr>
              <a:t>Els </a:t>
            </a:r>
            <a:r>
              <a:rPr lang="ca-ES" sz="1600" dirty="0">
                <a:solidFill>
                  <a:schemeClr val="tx2"/>
                </a:solidFill>
              </a:rPr>
              <a:t>resultats principals de l’estudi han estat publicats en revistes </a:t>
            </a:r>
            <a:r>
              <a:rPr lang="ca-ES" sz="1600" dirty="0" smtClean="0">
                <a:solidFill>
                  <a:schemeClr val="tx2"/>
                </a:solidFill>
              </a:rPr>
              <a:t>internacionals: </a:t>
            </a:r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857250" y="6478588"/>
            <a:ext cx="227459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1200" dirty="0" smtClean="0">
                <a:solidFill>
                  <a:schemeClr val="bg1"/>
                </a:solidFill>
              </a:rPr>
              <a:t>ICO L’Hospitalet</a:t>
            </a:r>
            <a:r>
              <a:rPr lang="ca-ES" altLang="es-ES" sz="1200" dirty="0">
                <a:solidFill>
                  <a:schemeClr val="bg1"/>
                </a:solidFill>
              </a:rPr>
              <a:t>. </a:t>
            </a:r>
            <a:r>
              <a:rPr lang="ca-ES" altLang="es-ES" sz="1200" dirty="0" smtClean="0">
                <a:solidFill>
                  <a:schemeClr val="bg1"/>
                </a:solidFill>
              </a:rPr>
              <a:t>PREC/UNIC 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32048" y="5157192"/>
            <a:ext cx="507605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</a:t>
            </a:r>
            <a:r>
              <a:rPr lang="en-US" sz="1200" dirty="0" err="1" smtClean="0">
                <a:latin typeface="+mn-lt"/>
              </a:rPr>
              <a:t>cèrvix</a:t>
            </a:r>
            <a:r>
              <a:rPr lang="en-US" sz="1200" dirty="0" smtClean="0">
                <a:latin typeface="+mn-lt"/>
              </a:rPr>
              <a:t>: de </a:t>
            </a:r>
            <a:r>
              <a:rPr lang="en-US" sz="1200" dirty="0">
                <a:latin typeface="+mn-lt"/>
              </a:rPr>
              <a:t>Sanjose et al Lancet </a:t>
            </a:r>
            <a:r>
              <a:rPr lang="en-US" sz="1200" dirty="0" err="1">
                <a:latin typeface="+mn-lt"/>
              </a:rPr>
              <a:t>Oncol</a:t>
            </a:r>
            <a:r>
              <a:rPr lang="en-US" sz="1200" dirty="0">
                <a:latin typeface="+mn-lt"/>
              </a:rPr>
              <a:t> 2010 </a:t>
            </a: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Tendències</a:t>
            </a:r>
            <a:r>
              <a:rPr lang="en-US" sz="1200" dirty="0" smtClean="0">
                <a:latin typeface="+mn-lt"/>
              </a:rPr>
              <a:t> temporal </a:t>
            </a:r>
            <a:r>
              <a:rPr lang="en-US" sz="1200" dirty="0" err="1" smtClean="0">
                <a:latin typeface="+mn-lt"/>
              </a:rPr>
              <a:t>en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</a:t>
            </a:r>
            <a:r>
              <a:rPr lang="en-US" sz="1200" dirty="0" err="1" smtClean="0">
                <a:latin typeface="+mn-lt"/>
              </a:rPr>
              <a:t>cèrvix</a:t>
            </a:r>
            <a:r>
              <a:rPr lang="en-US" sz="1200" dirty="0" smtClean="0">
                <a:latin typeface="+mn-lt"/>
              </a:rPr>
              <a:t>: Alemany </a:t>
            </a:r>
          </a:p>
          <a:p>
            <a:pPr marL="361950" lvl="1" algn="just" eaLnBrk="0" hangingPunct="0">
              <a:spcBef>
                <a:spcPct val="20000"/>
              </a:spcBef>
              <a:buNone/>
            </a:pPr>
            <a:r>
              <a:rPr lang="en-US" sz="1200" dirty="0" smtClean="0">
                <a:latin typeface="+mn-lt"/>
              </a:rPr>
              <a:t>       et </a:t>
            </a:r>
            <a:r>
              <a:rPr lang="en-US" sz="1200" dirty="0">
                <a:latin typeface="+mn-lt"/>
              </a:rPr>
              <a:t>al </a:t>
            </a:r>
            <a:r>
              <a:rPr lang="en-US" sz="1200" dirty="0" err="1">
                <a:latin typeface="+mn-lt"/>
              </a:rPr>
              <a:t>Int</a:t>
            </a:r>
            <a:r>
              <a:rPr lang="en-US" sz="1200" dirty="0">
                <a:latin typeface="+mn-lt"/>
              </a:rPr>
              <a:t> J Cancer </a:t>
            </a:r>
            <a:r>
              <a:rPr lang="en-US" sz="1200" dirty="0" smtClean="0">
                <a:latin typeface="+mn-lt"/>
              </a:rPr>
              <a:t>2014</a:t>
            </a:r>
            <a:endParaRPr lang="en-U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vulva: de </a:t>
            </a:r>
            <a:r>
              <a:rPr lang="en-US" sz="1200" dirty="0">
                <a:latin typeface="+mn-lt"/>
              </a:rPr>
              <a:t>Sanjose et al </a:t>
            </a:r>
            <a:r>
              <a:rPr lang="en-US" sz="1200" dirty="0" err="1">
                <a:latin typeface="+mn-lt"/>
              </a:rPr>
              <a:t>Eur</a:t>
            </a:r>
            <a:r>
              <a:rPr lang="en-US" sz="1200" dirty="0">
                <a:latin typeface="+mn-lt"/>
              </a:rPr>
              <a:t> J Cancer </a:t>
            </a:r>
            <a:r>
              <a:rPr lang="en-US" sz="1200" dirty="0" smtClean="0">
                <a:latin typeface="+mn-lt"/>
              </a:rPr>
              <a:t>2013</a:t>
            </a:r>
            <a:endParaRPr lang="en-US" sz="1200" dirty="0"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72000" y="5157192"/>
            <a:ext cx="4464496" cy="1378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/>
              <a:t>Càncer</a:t>
            </a:r>
            <a:r>
              <a:rPr lang="en-US" sz="1200" dirty="0" smtClean="0"/>
              <a:t> de vagina: Alemany </a:t>
            </a:r>
            <a:r>
              <a:rPr lang="en-US" sz="1200" dirty="0"/>
              <a:t>et al </a:t>
            </a:r>
            <a:r>
              <a:rPr lang="en-US" sz="1200" dirty="0" err="1"/>
              <a:t>Eur</a:t>
            </a:r>
            <a:r>
              <a:rPr lang="en-US" sz="1200" dirty="0"/>
              <a:t> J Cancer </a:t>
            </a:r>
            <a:r>
              <a:rPr lang="en-US" sz="1200" dirty="0" smtClean="0"/>
              <a:t>2014</a:t>
            </a:r>
            <a:endParaRPr lang="en-US" sz="1200" dirty="0"/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d’anus</a:t>
            </a:r>
            <a:r>
              <a:rPr lang="en-US" sz="1200" dirty="0" smtClean="0">
                <a:latin typeface="+mn-lt"/>
              </a:rPr>
              <a:t>: Alemany </a:t>
            </a:r>
            <a:r>
              <a:rPr lang="en-US" sz="1200" dirty="0">
                <a:latin typeface="+mn-lt"/>
              </a:rPr>
              <a:t>et al </a:t>
            </a:r>
            <a:r>
              <a:rPr lang="en-US" sz="1200" dirty="0" err="1">
                <a:latin typeface="+mn-lt"/>
              </a:rPr>
              <a:t>Int</a:t>
            </a:r>
            <a:r>
              <a:rPr lang="en-US" sz="1200" dirty="0">
                <a:latin typeface="+mn-lt"/>
              </a:rPr>
              <a:t> J Cancer </a:t>
            </a:r>
            <a:r>
              <a:rPr lang="en-US" sz="1200" dirty="0" smtClean="0">
                <a:latin typeface="+mn-lt"/>
              </a:rPr>
              <a:t>2015</a:t>
            </a:r>
            <a:endParaRPr lang="en-U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penis: Alemany </a:t>
            </a:r>
            <a:r>
              <a:rPr lang="en-US" sz="1200" dirty="0">
                <a:latin typeface="+mn-lt"/>
              </a:rPr>
              <a:t>et al </a:t>
            </a:r>
            <a:r>
              <a:rPr lang="en-US" sz="1200" dirty="0" err="1">
                <a:latin typeface="+mn-lt"/>
              </a:rPr>
              <a:t>Eur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Urol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2016</a:t>
            </a:r>
            <a:endParaRPr lang="en-U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cap i </a:t>
            </a:r>
            <a:r>
              <a:rPr lang="en-US" sz="1200" dirty="0" err="1" smtClean="0">
                <a:latin typeface="+mn-lt"/>
              </a:rPr>
              <a:t>coll</a:t>
            </a:r>
            <a:r>
              <a:rPr lang="en-US" sz="1200" dirty="0" smtClean="0">
                <a:latin typeface="+mn-lt"/>
              </a:rPr>
              <a:t>: Castellsague </a:t>
            </a:r>
            <a:r>
              <a:rPr lang="en-US" sz="1200" dirty="0">
                <a:latin typeface="+mn-lt"/>
              </a:rPr>
              <a:t>X et al JNCI </a:t>
            </a:r>
            <a:r>
              <a:rPr lang="en-US" sz="1200" dirty="0" smtClean="0">
                <a:latin typeface="+mn-lt"/>
              </a:rPr>
              <a:t>2016</a:t>
            </a:r>
            <a:endParaRPr lang="ca-E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sz="1200" dirty="0">
              <a:latin typeface="+mn-lt"/>
            </a:endParaRPr>
          </a:p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4787" y="6453188"/>
            <a:ext cx="503237" cy="2873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E7C3-0B64-48F9-A62B-3017FC175FC2}" type="slidenum">
              <a:rPr lang="es-ES"/>
              <a:pPr>
                <a:defRPr/>
              </a:pPr>
              <a:t>4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 bwMode="auto">
          <a:xfrm>
            <a:off x="251520" y="2852936"/>
            <a:ext cx="8640960" cy="34563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279" y="3013046"/>
            <a:ext cx="4757985" cy="329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06438"/>
          </a:xfrm>
        </p:spPr>
        <p:txBody>
          <a:bodyPr/>
          <a:lstStyle/>
          <a:p>
            <a:pPr algn="l"/>
            <a:r>
              <a:rPr lang="ca-ES" altLang="es-ES" sz="3400" b="1" dirty="0" smtClean="0">
                <a:solidFill>
                  <a:srgbClr val="FF6600"/>
                </a:solidFill>
              </a:rPr>
              <a:t>Què fem (III)</a:t>
            </a:r>
            <a:endParaRPr lang="es-ES" altLang="es-ES" sz="3400" b="1" dirty="0" smtClean="0">
              <a:solidFill>
                <a:srgbClr val="FF66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4031654"/>
          </a:xfrm>
        </p:spPr>
        <p:txBody>
          <a:bodyPr/>
          <a:lstStyle/>
          <a:p>
            <a:pPr marL="571500" indent="-571500" algn="just"/>
            <a:r>
              <a:rPr lang="ca-ES" sz="1600" dirty="0" smtClean="0"/>
              <a:t>Càlcul </a:t>
            </a:r>
            <a:r>
              <a:rPr lang="ca-ES" sz="1600" dirty="0"/>
              <a:t>de les fraccions atribuïbles al VPH, així como als factors associats ("determinants") a aquesta infecció en aquests càncers. </a:t>
            </a: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endParaRPr lang="ca-ES" sz="1600" dirty="0" smtClean="0">
              <a:solidFill>
                <a:schemeClr val="tx2"/>
              </a:solidFill>
            </a:endParaRPr>
          </a:p>
          <a:p>
            <a:pPr marL="571500" indent="-571500" algn="just"/>
            <a:r>
              <a:rPr lang="ca-ES" sz="1600" dirty="0" smtClean="0">
                <a:solidFill>
                  <a:schemeClr val="tx2"/>
                </a:solidFill>
              </a:rPr>
              <a:t>Els </a:t>
            </a:r>
            <a:r>
              <a:rPr lang="ca-ES" sz="1600" dirty="0">
                <a:solidFill>
                  <a:schemeClr val="tx2"/>
                </a:solidFill>
              </a:rPr>
              <a:t>resultats principals de l’estudi han estat publicats en revistes </a:t>
            </a:r>
            <a:r>
              <a:rPr lang="ca-ES" sz="1600" dirty="0" smtClean="0">
                <a:solidFill>
                  <a:schemeClr val="tx2"/>
                </a:solidFill>
              </a:rPr>
              <a:t>internacionals: </a:t>
            </a:r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857250" y="6478588"/>
            <a:ext cx="227459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1200" dirty="0" smtClean="0">
                <a:solidFill>
                  <a:schemeClr val="bg1"/>
                </a:solidFill>
              </a:rPr>
              <a:t>ICO L’Hospitalet</a:t>
            </a:r>
            <a:r>
              <a:rPr lang="ca-ES" altLang="es-ES" sz="1200" dirty="0">
                <a:solidFill>
                  <a:schemeClr val="bg1"/>
                </a:solidFill>
              </a:rPr>
              <a:t>. </a:t>
            </a:r>
            <a:r>
              <a:rPr lang="ca-ES" altLang="es-ES" sz="1200" dirty="0" smtClean="0">
                <a:solidFill>
                  <a:schemeClr val="bg1"/>
                </a:solidFill>
              </a:rPr>
              <a:t>PREC/UNIC 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32048" y="5217480"/>
            <a:ext cx="507605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</a:t>
            </a:r>
            <a:r>
              <a:rPr lang="en-US" sz="1200" dirty="0" err="1" smtClean="0">
                <a:latin typeface="+mn-lt"/>
              </a:rPr>
              <a:t>cèrvix</a:t>
            </a:r>
            <a:r>
              <a:rPr lang="en-US" sz="1200" dirty="0" smtClean="0">
                <a:latin typeface="+mn-lt"/>
              </a:rPr>
              <a:t>: de </a:t>
            </a:r>
            <a:r>
              <a:rPr lang="en-US" sz="1200" dirty="0">
                <a:latin typeface="+mn-lt"/>
              </a:rPr>
              <a:t>Sanjose et al Lancet </a:t>
            </a:r>
            <a:r>
              <a:rPr lang="en-US" sz="1200" dirty="0" err="1">
                <a:latin typeface="+mn-lt"/>
              </a:rPr>
              <a:t>Oncol</a:t>
            </a:r>
            <a:r>
              <a:rPr lang="en-US" sz="1200" dirty="0">
                <a:latin typeface="+mn-lt"/>
              </a:rPr>
              <a:t> 2010 </a:t>
            </a: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Tendències</a:t>
            </a:r>
            <a:r>
              <a:rPr lang="en-US" sz="1200" dirty="0" smtClean="0">
                <a:latin typeface="+mn-lt"/>
              </a:rPr>
              <a:t> temporal </a:t>
            </a:r>
            <a:r>
              <a:rPr lang="en-US" sz="1200" dirty="0" err="1" smtClean="0">
                <a:latin typeface="+mn-lt"/>
              </a:rPr>
              <a:t>en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</a:t>
            </a:r>
            <a:r>
              <a:rPr lang="en-US" sz="1200" dirty="0" err="1" smtClean="0">
                <a:latin typeface="+mn-lt"/>
              </a:rPr>
              <a:t>cèrvix</a:t>
            </a:r>
            <a:r>
              <a:rPr lang="en-US" sz="1200" dirty="0" smtClean="0">
                <a:latin typeface="+mn-lt"/>
              </a:rPr>
              <a:t>: Alemany </a:t>
            </a:r>
          </a:p>
          <a:p>
            <a:pPr marL="361950" lvl="1" algn="just" eaLnBrk="0" hangingPunct="0">
              <a:spcBef>
                <a:spcPct val="20000"/>
              </a:spcBef>
              <a:buNone/>
            </a:pPr>
            <a:r>
              <a:rPr lang="en-US" sz="1200" dirty="0" smtClean="0">
                <a:latin typeface="+mn-lt"/>
              </a:rPr>
              <a:t>       et </a:t>
            </a:r>
            <a:r>
              <a:rPr lang="en-US" sz="1200" dirty="0">
                <a:latin typeface="+mn-lt"/>
              </a:rPr>
              <a:t>al </a:t>
            </a:r>
            <a:r>
              <a:rPr lang="en-US" sz="1200" dirty="0" err="1">
                <a:latin typeface="+mn-lt"/>
              </a:rPr>
              <a:t>Int</a:t>
            </a:r>
            <a:r>
              <a:rPr lang="en-US" sz="1200" dirty="0">
                <a:latin typeface="+mn-lt"/>
              </a:rPr>
              <a:t> J Cancer </a:t>
            </a:r>
            <a:r>
              <a:rPr lang="en-US" sz="1200" dirty="0" smtClean="0">
                <a:latin typeface="+mn-lt"/>
              </a:rPr>
              <a:t>2014</a:t>
            </a:r>
            <a:endParaRPr lang="en-U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vulva: de </a:t>
            </a:r>
            <a:r>
              <a:rPr lang="en-US" sz="1200" dirty="0">
                <a:latin typeface="+mn-lt"/>
              </a:rPr>
              <a:t>Sanjose et al </a:t>
            </a:r>
            <a:r>
              <a:rPr lang="en-US" sz="1200" dirty="0" err="1">
                <a:latin typeface="+mn-lt"/>
              </a:rPr>
              <a:t>Eur</a:t>
            </a:r>
            <a:r>
              <a:rPr lang="en-US" sz="1200" dirty="0">
                <a:latin typeface="+mn-lt"/>
              </a:rPr>
              <a:t> J Cancer </a:t>
            </a:r>
            <a:r>
              <a:rPr lang="en-US" sz="1200" dirty="0" smtClean="0">
                <a:latin typeface="+mn-lt"/>
              </a:rPr>
              <a:t>2013</a:t>
            </a:r>
            <a:endParaRPr lang="en-US" sz="1200" dirty="0">
              <a:latin typeface="+mn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72000" y="5217480"/>
            <a:ext cx="4464496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/>
              <a:t>Càncer</a:t>
            </a:r>
            <a:r>
              <a:rPr lang="en-US" sz="1200" dirty="0" smtClean="0"/>
              <a:t> de vagina: Alemany </a:t>
            </a:r>
            <a:r>
              <a:rPr lang="en-US" sz="1200" dirty="0"/>
              <a:t>et al </a:t>
            </a:r>
            <a:r>
              <a:rPr lang="en-US" sz="1200" dirty="0" err="1"/>
              <a:t>Eur</a:t>
            </a:r>
            <a:r>
              <a:rPr lang="en-US" sz="1200" dirty="0"/>
              <a:t> J Cancer </a:t>
            </a:r>
            <a:r>
              <a:rPr lang="en-US" sz="1200" dirty="0" smtClean="0"/>
              <a:t>2014</a:t>
            </a:r>
            <a:endParaRPr lang="en-US" sz="1200" dirty="0"/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</a:t>
            </a:r>
            <a:r>
              <a:rPr lang="en-US" sz="1200" dirty="0" err="1" smtClean="0">
                <a:latin typeface="+mn-lt"/>
              </a:rPr>
              <a:t>d’anus</a:t>
            </a:r>
            <a:r>
              <a:rPr lang="en-US" sz="1200" dirty="0" smtClean="0">
                <a:latin typeface="+mn-lt"/>
              </a:rPr>
              <a:t>: Alemany </a:t>
            </a:r>
            <a:r>
              <a:rPr lang="en-US" sz="1200" dirty="0">
                <a:latin typeface="+mn-lt"/>
              </a:rPr>
              <a:t>et al </a:t>
            </a:r>
            <a:r>
              <a:rPr lang="en-US" sz="1200" dirty="0" err="1">
                <a:latin typeface="+mn-lt"/>
              </a:rPr>
              <a:t>Int</a:t>
            </a:r>
            <a:r>
              <a:rPr lang="en-US" sz="1200" dirty="0">
                <a:latin typeface="+mn-lt"/>
              </a:rPr>
              <a:t> J Cancer </a:t>
            </a:r>
            <a:r>
              <a:rPr lang="en-US" sz="1200" dirty="0" smtClean="0">
                <a:latin typeface="+mn-lt"/>
              </a:rPr>
              <a:t>2015</a:t>
            </a:r>
            <a:endParaRPr lang="en-U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penis: Alemany </a:t>
            </a:r>
            <a:r>
              <a:rPr lang="en-US" sz="1200" dirty="0">
                <a:latin typeface="+mn-lt"/>
              </a:rPr>
              <a:t>et al </a:t>
            </a:r>
            <a:r>
              <a:rPr lang="en-US" sz="1200" dirty="0" err="1">
                <a:latin typeface="+mn-lt"/>
              </a:rPr>
              <a:t>Eur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err="1">
                <a:latin typeface="+mn-lt"/>
              </a:rPr>
              <a:t>Urol</a:t>
            </a:r>
            <a:r>
              <a:rPr lang="en-US" sz="1200" dirty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2016</a:t>
            </a:r>
            <a:endParaRPr lang="en-US" sz="1200" dirty="0">
              <a:latin typeface="+mn-lt"/>
            </a:endParaRPr>
          </a:p>
          <a:p>
            <a:pPr marL="628650" lvl="1" indent="-266700" algn="just" eaLnBrk="0" hangingPunct="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1200" dirty="0" err="1" smtClean="0">
                <a:latin typeface="+mn-lt"/>
              </a:rPr>
              <a:t>Càncer</a:t>
            </a:r>
            <a:r>
              <a:rPr lang="en-US" sz="1200" dirty="0" smtClean="0">
                <a:latin typeface="+mn-lt"/>
              </a:rPr>
              <a:t> de cap i </a:t>
            </a:r>
            <a:r>
              <a:rPr lang="en-US" sz="1200" dirty="0" err="1" smtClean="0">
                <a:latin typeface="+mn-lt"/>
              </a:rPr>
              <a:t>coll</a:t>
            </a:r>
            <a:r>
              <a:rPr lang="en-US" sz="1200" dirty="0" smtClean="0">
                <a:latin typeface="+mn-lt"/>
              </a:rPr>
              <a:t>: Castellsague </a:t>
            </a:r>
            <a:r>
              <a:rPr lang="en-US" sz="1200" dirty="0">
                <a:latin typeface="+mn-lt"/>
              </a:rPr>
              <a:t>X et al JNCI </a:t>
            </a:r>
            <a:r>
              <a:rPr lang="en-US" sz="1200" dirty="0" smtClean="0">
                <a:latin typeface="+mn-lt"/>
              </a:rPr>
              <a:t>2016</a:t>
            </a:r>
            <a:endParaRPr lang="ca-ES" sz="1200" dirty="0">
              <a:latin typeface="+mn-lt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4787" y="6453188"/>
            <a:ext cx="503237" cy="2873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E7C3-0B64-48F9-A62B-3017FC175FC2}" type="slidenum">
              <a:rPr lang="es-ES"/>
              <a:pPr>
                <a:defRPr/>
              </a:pPr>
              <a:t>5</a:t>
            </a:fld>
            <a:endParaRPr lang="es-E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496" y="1700808"/>
            <a:ext cx="4868751" cy="307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36"/>
          <a:stretch/>
        </p:blipFill>
        <p:spPr bwMode="auto">
          <a:xfrm>
            <a:off x="68985" y="1815975"/>
            <a:ext cx="4583406" cy="276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55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06438"/>
          </a:xfrm>
        </p:spPr>
        <p:txBody>
          <a:bodyPr/>
          <a:lstStyle/>
          <a:p>
            <a:pPr algn="l"/>
            <a:r>
              <a:rPr lang="ca-ES" altLang="es-ES" sz="3400" b="1" dirty="0" smtClean="0">
                <a:solidFill>
                  <a:srgbClr val="FF6600"/>
                </a:solidFill>
              </a:rPr>
              <a:t>Què oferim</a:t>
            </a:r>
            <a:endParaRPr lang="es-ES" altLang="es-ES" sz="3400" b="1" dirty="0" smtClean="0">
              <a:solidFill>
                <a:srgbClr val="FF66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2447478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ca-ES" sz="1600" b="1" dirty="0" smtClean="0"/>
              <a:t>Anàlisi dels determinants associats a la detecció del VPH en els càncers de cap i coll, considerant els diferents marcadors de determinació del VPH</a:t>
            </a:r>
            <a:r>
              <a:rPr lang="ca-ES" sz="1600" dirty="0" smtClean="0"/>
              <a:t>. Aplicació de les següents tècniques estadístiques:</a:t>
            </a:r>
          </a:p>
          <a:p>
            <a:pPr lvl="1" algn="just"/>
            <a:r>
              <a:rPr lang="ca-ES" sz="1600" dirty="0" smtClean="0"/>
              <a:t>Tècniques </a:t>
            </a:r>
            <a:r>
              <a:rPr lang="ca-ES" sz="1600" dirty="0"/>
              <a:t>d’imputació de dades mancants (</a:t>
            </a:r>
            <a:r>
              <a:rPr lang="ca-ES" sz="1600" dirty="0" err="1"/>
              <a:t>missings</a:t>
            </a:r>
            <a:r>
              <a:rPr lang="ca-ES" sz="1600" dirty="0"/>
              <a:t>)</a:t>
            </a:r>
          </a:p>
          <a:p>
            <a:pPr lvl="1" algn="just"/>
            <a:r>
              <a:rPr lang="ca-ES" sz="1600" dirty="0" smtClean="0"/>
              <a:t>Anàlisi </a:t>
            </a:r>
            <a:r>
              <a:rPr lang="ca-ES" sz="1600" dirty="0" err="1" smtClean="0"/>
              <a:t>univariant</a:t>
            </a:r>
            <a:r>
              <a:rPr lang="ca-ES" sz="1600" dirty="0" smtClean="0"/>
              <a:t> i multivariant mitjançant regressió logística </a:t>
            </a:r>
          </a:p>
          <a:p>
            <a:pPr lvl="1" algn="just"/>
            <a:r>
              <a:rPr lang="ca-ES" sz="1600" dirty="0" smtClean="0"/>
              <a:t>Comparació de les sensibilitats/especificitats dels diferents marcadors i de la combinació de marcadors de determinació del VPH</a:t>
            </a:r>
          </a:p>
          <a:p>
            <a:pPr lvl="1" algn="just"/>
            <a:r>
              <a:rPr lang="ca-ES" sz="1600" dirty="0" smtClean="0"/>
              <a:t>Es considerarà la possibilitat de fer una cerca a nivell ecològic de dades de consum de tabac i alcohol per tal d’afegir-les a un model multinivell.</a:t>
            </a:r>
          </a:p>
          <a:p>
            <a:pPr lvl="1" algn="just"/>
            <a:endParaRPr lang="ca-ES" sz="1600" dirty="0"/>
          </a:p>
          <a:p>
            <a:pPr marL="457200" lvl="1" indent="0" algn="just">
              <a:buNone/>
            </a:pPr>
            <a:endParaRPr lang="ca-ES" sz="1600" dirty="0" smtClean="0"/>
          </a:p>
          <a:p>
            <a:pPr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ca-ES" altLang="en-US" sz="1600" b="1" dirty="0">
                <a:solidFill>
                  <a:srgbClr val="000000"/>
                </a:solidFill>
              </a:rPr>
              <a:t>Anàlisi de l’edat al diagnòstic i la seva relació amb la detecció del VPH i la presència de determinats genotips de VPH, segons les diferents localitzacions anatòmiques</a:t>
            </a:r>
            <a:r>
              <a:rPr lang="ca-ES" altLang="en-US" sz="1600" dirty="0">
                <a:solidFill>
                  <a:srgbClr val="000000"/>
                </a:solidFill>
              </a:rPr>
              <a:t> (Referència: de Sanjose et al </a:t>
            </a:r>
            <a:r>
              <a:rPr lang="ca-ES" altLang="en-US" sz="1600" dirty="0" err="1">
                <a:solidFill>
                  <a:srgbClr val="000000"/>
                </a:solidFill>
              </a:rPr>
              <a:t>Lancet</a:t>
            </a:r>
            <a:r>
              <a:rPr lang="ca-ES" altLang="en-US" sz="1600" dirty="0">
                <a:solidFill>
                  <a:srgbClr val="000000"/>
                </a:solidFill>
              </a:rPr>
              <a:t> </a:t>
            </a:r>
            <a:r>
              <a:rPr lang="ca-ES" altLang="en-US" sz="1600" dirty="0" err="1">
                <a:solidFill>
                  <a:srgbClr val="000000"/>
                </a:solidFill>
              </a:rPr>
              <a:t>Oncol</a:t>
            </a:r>
            <a:r>
              <a:rPr lang="ca-ES" altLang="en-US" sz="1600" dirty="0">
                <a:solidFill>
                  <a:srgbClr val="000000"/>
                </a:solidFill>
              </a:rPr>
              <a:t> 2010). </a:t>
            </a:r>
            <a:r>
              <a:rPr lang="ca-ES" altLang="en-US" sz="1600" dirty="0" smtClean="0">
                <a:solidFill>
                  <a:srgbClr val="000000"/>
                </a:solidFill>
              </a:rPr>
              <a:t>Aplicació de les següents tècniques estadístiques:</a:t>
            </a:r>
          </a:p>
          <a:p>
            <a:pPr lvl="1" algn="just"/>
            <a:r>
              <a:rPr lang="ca-ES" altLang="en-US" sz="1600" dirty="0"/>
              <a:t>Tècniques d’imputació de dades mancants (</a:t>
            </a:r>
            <a:r>
              <a:rPr lang="ca-ES" altLang="en-US" sz="1600" dirty="0" err="1"/>
              <a:t>missings</a:t>
            </a:r>
            <a:r>
              <a:rPr lang="ca-ES" altLang="en-US" sz="1600" dirty="0"/>
              <a:t>)</a:t>
            </a:r>
          </a:p>
          <a:p>
            <a:pPr lvl="1" algn="just"/>
            <a:r>
              <a:rPr lang="ca-ES" altLang="en-US" sz="1600" dirty="0"/>
              <a:t>Anàlisi </a:t>
            </a:r>
            <a:r>
              <a:rPr lang="ca-ES" altLang="en-US" sz="1600" dirty="0" err="1"/>
              <a:t>univariant</a:t>
            </a:r>
            <a:r>
              <a:rPr lang="ca-ES" altLang="en-US" sz="1600" dirty="0"/>
              <a:t> i multivariant mitjançant regressió lineal.</a:t>
            </a:r>
            <a:endParaRPr lang="ca-ES" sz="1600" dirty="0"/>
          </a:p>
          <a:p>
            <a:pPr lvl="1" algn="just"/>
            <a:endParaRPr lang="ca-ES" altLang="en-US" sz="1600" dirty="0"/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857250" y="6478588"/>
            <a:ext cx="227459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1200" dirty="0" smtClean="0">
                <a:solidFill>
                  <a:schemeClr val="bg1"/>
                </a:solidFill>
              </a:rPr>
              <a:t>ICO L’Hospitalet</a:t>
            </a:r>
            <a:r>
              <a:rPr lang="ca-ES" altLang="es-ES" sz="1200" dirty="0">
                <a:solidFill>
                  <a:schemeClr val="bg1"/>
                </a:solidFill>
              </a:rPr>
              <a:t>. </a:t>
            </a:r>
            <a:r>
              <a:rPr lang="ca-ES" altLang="es-ES" sz="1200" dirty="0" smtClean="0">
                <a:solidFill>
                  <a:schemeClr val="bg1"/>
                </a:solidFill>
              </a:rPr>
              <a:t>PREC/UNIC 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4787" y="6453188"/>
            <a:ext cx="503237" cy="2873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E7C3-0B64-48F9-A62B-3017FC175FC2}" type="slidenum">
              <a:rPr lang="es-ES"/>
              <a:pPr>
                <a:defRPr/>
              </a:pPr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8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06438"/>
          </a:xfrm>
        </p:spPr>
        <p:txBody>
          <a:bodyPr/>
          <a:lstStyle/>
          <a:p>
            <a:pPr algn="l"/>
            <a:r>
              <a:rPr lang="ca-ES" altLang="es-ES" sz="3400" b="1" dirty="0" smtClean="0">
                <a:solidFill>
                  <a:srgbClr val="FF6600"/>
                </a:solidFill>
              </a:rPr>
              <a:t>Com contactar</a:t>
            </a:r>
            <a:endParaRPr lang="es-ES" altLang="es-ES" sz="3400" b="1" dirty="0" smtClean="0">
              <a:solidFill>
                <a:srgbClr val="FF66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2447478"/>
          </a:xfrm>
        </p:spPr>
        <p:txBody>
          <a:bodyPr/>
          <a:lstStyle/>
          <a:p>
            <a:pPr marL="0" indent="0" algn="just">
              <a:buNone/>
            </a:pPr>
            <a:r>
              <a:rPr lang="ca-ES" sz="1600" dirty="0">
                <a:solidFill>
                  <a:srgbClr val="000000"/>
                </a:solidFill>
              </a:rPr>
              <a:t>Sara Tous Belmonte. Unitat d’Infeccions i Càncer (UNIC). Programa de Recerca en Epidemiologia del Càncer (PREC). Institut Català d’Oncologia (2a planta). </a:t>
            </a:r>
            <a:endParaRPr lang="ca-ES" sz="16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a-ES" sz="1600" dirty="0" smtClean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buNone/>
            </a:pPr>
            <a:r>
              <a:rPr lang="ca-ES" sz="1600" dirty="0" smtClean="0">
                <a:solidFill>
                  <a:srgbClr val="000000"/>
                </a:solidFill>
              </a:rPr>
              <a:t>          Hospital Duran i </a:t>
            </a:r>
            <a:r>
              <a:rPr lang="ca-ES" sz="1600" dirty="0" err="1" smtClean="0">
                <a:solidFill>
                  <a:srgbClr val="000000"/>
                </a:solidFill>
              </a:rPr>
              <a:t>Reynals</a:t>
            </a:r>
            <a:r>
              <a:rPr lang="ca-ES" sz="1600" dirty="0" smtClean="0">
                <a:solidFill>
                  <a:srgbClr val="000000"/>
                </a:solidFill>
              </a:rPr>
              <a:t>. Av</a:t>
            </a:r>
            <a:r>
              <a:rPr lang="ca-ES" sz="1600" dirty="0">
                <a:solidFill>
                  <a:srgbClr val="000000"/>
                </a:solidFill>
              </a:rPr>
              <a:t>. Gran Via de l’Hospitalet, 199-201 (08908</a:t>
            </a:r>
            <a:r>
              <a:rPr lang="ca-ES" sz="1600" dirty="0" smtClean="0">
                <a:solidFill>
                  <a:srgbClr val="000000"/>
                </a:solidFill>
              </a:rPr>
              <a:t>).</a:t>
            </a:r>
          </a:p>
          <a:p>
            <a:pPr marL="0" indent="0" algn="just">
              <a:buNone/>
            </a:pPr>
            <a:r>
              <a:rPr lang="ca-ES" sz="1600" dirty="0" smtClean="0">
                <a:solidFill>
                  <a:srgbClr val="000000"/>
                </a:solidFill>
              </a:rPr>
              <a:t>          </a:t>
            </a:r>
            <a:r>
              <a:rPr lang="ca-ES" sz="1600" dirty="0">
                <a:solidFill>
                  <a:srgbClr val="000000"/>
                </a:solidFill>
              </a:rPr>
              <a:t>L’Hospitalet de Llobregat. </a:t>
            </a:r>
            <a:r>
              <a:rPr lang="ca-ES" sz="1600" dirty="0" smtClean="0">
                <a:solidFill>
                  <a:srgbClr val="000000"/>
                </a:solidFill>
              </a:rPr>
              <a:t>Barcelona</a:t>
            </a:r>
          </a:p>
          <a:p>
            <a:pPr marL="0" indent="0" algn="just">
              <a:buNone/>
            </a:pPr>
            <a:endParaRPr lang="ca-ES" sz="1600" dirty="0" smtClean="0">
              <a:solidFill>
                <a:srgbClr val="000000"/>
              </a:solidFill>
            </a:endParaRPr>
          </a:p>
          <a:p>
            <a:pPr algn="just"/>
            <a:endParaRPr lang="ca-ES" sz="200" dirty="0" smtClean="0">
              <a:solidFill>
                <a:srgbClr val="000000"/>
              </a:solidFill>
            </a:endParaRPr>
          </a:p>
          <a:p>
            <a:pPr algn="just"/>
            <a:endParaRPr lang="ca-ES" sz="2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a-ES" sz="1600" dirty="0" smtClean="0">
                <a:solidFill>
                  <a:srgbClr val="000000"/>
                </a:solidFill>
              </a:rPr>
              <a:t>         </a:t>
            </a:r>
            <a:r>
              <a:rPr lang="ca-ES" sz="1600" dirty="0">
                <a:solidFill>
                  <a:srgbClr val="000000"/>
                </a:solidFill>
                <a:hlinkClick r:id="rId2"/>
              </a:rPr>
              <a:t>stous@iconcologia.net</a:t>
            </a:r>
            <a:r>
              <a:rPr lang="ca-ES" sz="1600" dirty="0">
                <a:solidFill>
                  <a:srgbClr val="000000"/>
                </a:solidFill>
              </a:rPr>
              <a:t> 	 </a:t>
            </a:r>
            <a:r>
              <a:rPr lang="ca-ES" sz="1600" dirty="0" smtClean="0">
                <a:solidFill>
                  <a:srgbClr val="000000"/>
                </a:solidFill>
              </a:rPr>
              <a:t>        93 </a:t>
            </a:r>
            <a:r>
              <a:rPr lang="ca-ES" sz="1600" dirty="0">
                <a:solidFill>
                  <a:srgbClr val="000000"/>
                </a:solidFill>
              </a:rPr>
              <a:t>260 78 12 (extensió 3183</a:t>
            </a:r>
            <a:r>
              <a:rPr lang="ca-ES" sz="1600" dirty="0" smtClean="0">
                <a:solidFill>
                  <a:srgbClr val="000000"/>
                </a:solidFill>
              </a:rPr>
              <a:t>)</a:t>
            </a:r>
            <a:endParaRPr lang="ca-ES" sz="16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a-ES" sz="1600" dirty="0">
              <a:solidFill>
                <a:srgbClr val="000000"/>
              </a:solidFill>
            </a:endParaRPr>
          </a:p>
          <a:p>
            <a:pPr algn="just"/>
            <a:endParaRPr lang="ca-ES" sz="200" dirty="0">
              <a:solidFill>
                <a:srgbClr val="000000"/>
              </a:solidFill>
            </a:endParaRPr>
          </a:p>
          <a:p>
            <a:pPr algn="just"/>
            <a:endParaRPr lang="ca-ES" sz="2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a-ES" sz="1600" dirty="0">
                <a:solidFill>
                  <a:srgbClr val="000000"/>
                </a:solidFill>
              </a:rPr>
              <a:t>    </a:t>
            </a:r>
            <a:r>
              <a:rPr lang="ca-ES" sz="1600" dirty="0" smtClean="0">
                <a:solidFill>
                  <a:srgbClr val="000000"/>
                </a:solidFill>
              </a:rPr>
              <a:t>        </a:t>
            </a:r>
          </a:p>
          <a:p>
            <a:pPr marL="0" indent="0" algn="just">
              <a:buNone/>
            </a:pPr>
            <a:endParaRPr lang="ca-ES" sz="16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a-ES" sz="1600" dirty="0" smtClean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buNone/>
            </a:pPr>
            <a:endParaRPr lang="ca-ES" sz="1050" dirty="0">
              <a:solidFill>
                <a:srgbClr val="000000"/>
              </a:solidFill>
            </a:endParaRPr>
          </a:p>
        </p:txBody>
      </p:sp>
      <p:sp>
        <p:nvSpPr>
          <p:cNvPr id="4" name="4 CuadroTexto"/>
          <p:cNvSpPr txBox="1">
            <a:spLocks noChangeArrowheads="1"/>
          </p:cNvSpPr>
          <p:nvPr/>
        </p:nvSpPr>
        <p:spPr bwMode="auto">
          <a:xfrm>
            <a:off x="857250" y="6478588"/>
            <a:ext cx="227459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1200" dirty="0" smtClean="0">
                <a:solidFill>
                  <a:schemeClr val="bg1"/>
                </a:solidFill>
              </a:rPr>
              <a:t>ICO L’Hospitalet</a:t>
            </a:r>
            <a:r>
              <a:rPr lang="ca-ES" altLang="es-ES" sz="1200" dirty="0">
                <a:solidFill>
                  <a:schemeClr val="bg1"/>
                </a:solidFill>
              </a:rPr>
              <a:t>. </a:t>
            </a:r>
            <a:r>
              <a:rPr lang="ca-ES" altLang="es-ES" sz="1200" dirty="0" smtClean="0">
                <a:solidFill>
                  <a:schemeClr val="bg1"/>
                </a:solidFill>
              </a:rPr>
              <a:t>PREC/UNIC </a:t>
            </a:r>
            <a:endParaRPr lang="es-ES" altLang="es-ES" sz="1200" dirty="0">
              <a:solidFill>
                <a:schemeClr val="bg1"/>
              </a:solidFill>
            </a:endParaRP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906435"/>
            <a:ext cx="378549" cy="378549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58" y="2955318"/>
            <a:ext cx="280783" cy="280783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86" y="1948219"/>
            <a:ext cx="290552" cy="378000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0" y="3573016"/>
            <a:ext cx="378000" cy="37800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573016"/>
            <a:ext cx="378000" cy="378000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842789" y="4581128"/>
            <a:ext cx="54777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Sòcia</a:t>
            </a:r>
            <a:r>
              <a:rPr lang="en-US" dirty="0" smtClean="0"/>
              <a:t> de la </a:t>
            </a:r>
            <a:r>
              <a:rPr lang="en-US" dirty="0" err="1" smtClean="0"/>
              <a:t>Societat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d’Estadística </a:t>
            </a:r>
          </a:p>
          <a:p>
            <a:pPr>
              <a:buNone/>
            </a:pPr>
            <a:r>
              <a:rPr lang="en-US" sz="1800" dirty="0" smtClean="0"/>
              <a:t>Feu-</a:t>
            </a:r>
            <a:r>
              <a:rPr lang="en-US" sz="1800" dirty="0" err="1" smtClean="0"/>
              <a:t>vos</a:t>
            </a:r>
            <a:r>
              <a:rPr lang="en-US" sz="1800" dirty="0" smtClean="0"/>
              <a:t> </a:t>
            </a:r>
            <a:r>
              <a:rPr lang="en-US" sz="1800" dirty="0" err="1" smtClean="0"/>
              <a:t>membres</a:t>
            </a:r>
            <a:r>
              <a:rPr lang="en-US" sz="1800" dirty="0" smtClean="0"/>
              <a:t>!</a:t>
            </a:r>
          </a:p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sz="1600" dirty="0" smtClean="0"/>
              <a:t>			</a:t>
            </a:r>
            <a:r>
              <a:rPr lang="en-US" sz="1600" dirty="0"/>
              <a:t> </a:t>
            </a:r>
            <a:r>
              <a:rPr lang="en-US" sz="1600" dirty="0" smtClean="0"/>
              <a:t>              </a:t>
            </a:r>
            <a:r>
              <a:rPr lang="en-US" sz="1600" dirty="0" smtClean="0">
                <a:hlinkClick r:id="rId8"/>
              </a:rPr>
              <a:t>http://soce.iec.cat/</a:t>
            </a:r>
            <a:endParaRPr lang="en-US" sz="1600" dirty="0" smtClean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208348"/>
            <a:ext cx="1368152" cy="1020852"/>
          </a:xfrm>
          <a:prstGeom prst="rect">
            <a:avLst/>
          </a:prstGeom>
        </p:spPr>
      </p:pic>
      <p:sp>
        <p:nvSpPr>
          <p:cNvPr id="1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4787" y="6453188"/>
            <a:ext cx="503237" cy="2873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E7C3-0B64-48F9-A62B-3017FC175FC2}" type="slidenum">
              <a:rPr lang="es-ES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657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1187450" y="2379663"/>
            <a:ext cx="54641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4400" b="1">
                <a:solidFill>
                  <a:srgbClr val="FF6600"/>
                </a:solidFill>
              </a:rPr>
              <a:t>http://ico.gencat.cat</a:t>
            </a:r>
            <a:endParaRPr lang="es-ES" altLang="es-ES" sz="4400" b="1">
              <a:solidFill>
                <a:srgbClr val="FF6600"/>
              </a:solidFill>
            </a:endParaRPr>
          </a:p>
        </p:txBody>
      </p:sp>
      <p:sp>
        <p:nvSpPr>
          <p:cNvPr id="5123" name="Rectangle 18"/>
          <p:cNvSpPr>
            <a:spLocks noChangeArrowheads="1"/>
          </p:cNvSpPr>
          <p:nvPr/>
        </p:nvSpPr>
        <p:spPr bwMode="auto">
          <a:xfrm>
            <a:off x="8243888" y="187325"/>
            <a:ext cx="719137" cy="865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es-ES" sz="2000"/>
          </a:p>
        </p:txBody>
      </p:sp>
      <p:graphicFrame>
        <p:nvGraphicFramePr>
          <p:cNvPr id="5124" name="Object 19"/>
          <p:cNvGraphicFramePr>
            <a:graphicFrameLocks noChangeAspect="1"/>
          </p:cNvGraphicFramePr>
          <p:nvPr/>
        </p:nvGraphicFramePr>
        <p:xfrm>
          <a:off x="1187450" y="3530600"/>
          <a:ext cx="64928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Imagen de mapa de bits" r:id="rId4" imgW="838095" imgH="800212" progId="Paint.Picture">
                  <p:embed/>
                </p:oleObj>
              </mc:Choice>
              <mc:Fallback>
                <p:oleObj name="Imagen de mapa de bits" r:id="rId4" imgW="838095" imgH="800212" progId="Paint.Picture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530600"/>
                        <a:ext cx="649288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20"/>
          <p:cNvSpPr txBox="1">
            <a:spLocks noChangeArrowheads="1"/>
          </p:cNvSpPr>
          <p:nvPr/>
        </p:nvSpPr>
        <p:spPr bwMode="auto">
          <a:xfrm>
            <a:off x="1836738" y="3644900"/>
            <a:ext cx="1873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b="1"/>
              <a:t>@ICOnoticies</a:t>
            </a:r>
          </a:p>
        </p:txBody>
      </p:sp>
      <p:pic>
        <p:nvPicPr>
          <p:cNvPr id="5126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502025"/>
            <a:ext cx="6477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22"/>
          <p:cNvSpPr txBox="1">
            <a:spLocks noChangeArrowheads="1"/>
          </p:cNvSpPr>
          <p:nvPr/>
        </p:nvSpPr>
        <p:spPr bwMode="auto">
          <a:xfrm>
            <a:off x="4572000" y="3644900"/>
            <a:ext cx="4176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ES" altLang="es-ES" sz="1800" b="1"/>
              <a:t>www.facebook.com/ICOnoticies</a:t>
            </a:r>
          </a:p>
        </p:txBody>
      </p:sp>
      <p:pic>
        <p:nvPicPr>
          <p:cNvPr id="5128" name="19 Imagen" descr="NOU LOGO HUB DEFENITIU AMB IC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1341438"/>
            <a:ext cx="2268537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00013" y="4581525"/>
            <a:ext cx="2778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es-ES" sz="1600" b="1"/>
              <a:t>Institut Català d’Oncologia</a:t>
            </a:r>
            <a:endParaRPr lang="es-ES" altLang="es-ES" sz="1600" b="1"/>
          </a:p>
        </p:txBody>
      </p:sp>
      <p:grpSp>
        <p:nvGrpSpPr>
          <p:cNvPr id="5130" name="Group 15"/>
          <p:cNvGrpSpPr>
            <a:grpSpLocks/>
          </p:cNvGrpSpPr>
          <p:nvPr/>
        </p:nvGrpSpPr>
        <p:grpSpPr bwMode="auto">
          <a:xfrm>
            <a:off x="103188" y="5013325"/>
            <a:ext cx="2487612" cy="784225"/>
            <a:chOff x="793" y="2446"/>
            <a:chExt cx="1567" cy="494"/>
          </a:xfrm>
        </p:grpSpPr>
        <p:sp>
          <p:nvSpPr>
            <p:cNvPr id="5142" name="Text Box 9"/>
            <p:cNvSpPr txBox="1">
              <a:spLocks noChangeArrowheads="1"/>
            </p:cNvSpPr>
            <p:nvPr/>
          </p:nvSpPr>
          <p:spPr bwMode="auto">
            <a:xfrm>
              <a:off x="793" y="2446"/>
              <a:ext cx="1567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200" b="1"/>
                <a:t>ICO l’Hospitalet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/>
                <a:t>Hospital Duran i Reynals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/>
                <a:t>Av. Granvia de L’Hospitalet, 199-203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/>
                <a:t>08908 L’Hospitalet de Llobregat</a:t>
              </a:r>
              <a:endParaRPr lang="es-ES" altLang="es-ES" sz="1100"/>
            </a:p>
          </p:txBody>
        </p:sp>
        <p:sp>
          <p:nvSpPr>
            <p:cNvPr id="5143" name="Line 12"/>
            <p:cNvSpPr>
              <a:spLocks noChangeShapeType="1"/>
            </p:cNvSpPr>
            <p:nvPr/>
          </p:nvSpPr>
          <p:spPr bwMode="auto">
            <a:xfrm>
              <a:off x="793" y="2478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1" name="Group 16"/>
          <p:cNvGrpSpPr>
            <a:grpSpLocks/>
          </p:cNvGrpSpPr>
          <p:nvPr/>
        </p:nvGrpSpPr>
        <p:grpSpPr bwMode="auto">
          <a:xfrm>
            <a:off x="2519363" y="5051425"/>
            <a:ext cx="2090737" cy="784225"/>
            <a:chOff x="2381" y="2446"/>
            <a:chExt cx="1317" cy="494"/>
          </a:xfrm>
        </p:grpSpPr>
        <p:sp>
          <p:nvSpPr>
            <p:cNvPr id="5140" name="Text Box 10"/>
            <p:cNvSpPr txBox="1">
              <a:spLocks noChangeArrowheads="1"/>
            </p:cNvSpPr>
            <p:nvPr/>
          </p:nvSpPr>
          <p:spPr bwMode="auto">
            <a:xfrm>
              <a:off x="2381" y="2446"/>
              <a:ext cx="1317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200" b="1"/>
                <a:t>ICO Badalona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/>
                <a:t>Hospital Germans Trias i Pujol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/>
                <a:t>Ctra. del Canyet s/n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/>
                <a:t>08916 Badalona</a:t>
              </a:r>
              <a:endParaRPr lang="es-ES" altLang="es-ES" sz="1100"/>
            </a:p>
          </p:txBody>
        </p:sp>
        <p:sp>
          <p:nvSpPr>
            <p:cNvPr id="5141" name="Line 13"/>
            <p:cNvSpPr>
              <a:spLocks noChangeShapeType="1"/>
            </p:cNvSpPr>
            <p:nvPr/>
          </p:nvSpPr>
          <p:spPr bwMode="auto">
            <a:xfrm>
              <a:off x="2381" y="2478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2" name="Group 17"/>
          <p:cNvGrpSpPr>
            <a:grpSpLocks/>
          </p:cNvGrpSpPr>
          <p:nvPr/>
        </p:nvGrpSpPr>
        <p:grpSpPr bwMode="auto">
          <a:xfrm>
            <a:off x="4595813" y="5043488"/>
            <a:ext cx="1595437" cy="784225"/>
            <a:chOff x="3833" y="2458"/>
            <a:chExt cx="1005" cy="494"/>
          </a:xfrm>
        </p:grpSpPr>
        <p:sp>
          <p:nvSpPr>
            <p:cNvPr id="5138" name="Text Box 11"/>
            <p:cNvSpPr txBox="1">
              <a:spLocks noChangeArrowheads="1"/>
            </p:cNvSpPr>
            <p:nvPr/>
          </p:nvSpPr>
          <p:spPr bwMode="auto">
            <a:xfrm>
              <a:off x="3833" y="2458"/>
              <a:ext cx="1005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200" b="1"/>
                <a:t>ICO Girona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/>
                <a:t>Hospital Doctor Trueta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/>
                <a:t>Av. França s/n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/>
                <a:t>17007 Girona</a:t>
              </a:r>
              <a:endParaRPr lang="es-ES" altLang="es-ES" sz="1100"/>
            </a:p>
          </p:txBody>
        </p:sp>
        <p:sp>
          <p:nvSpPr>
            <p:cNvPr id="5139" name="Line 14"/>
            <p:cNvSpPr>
              <a:spLocks noChangeShapeType="1"/>
            </p:cNvSpPr>
            <p:nvPr/>
          </p:nvSpPr>
          <p:spPr bwMode="auto">
            <a:xfrm>
              <a:off x="3833" y="2478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3" name="Group 17"/>
          <p:cNvGrpSpPr>
            <a:grpSpLocks/>
          </p:cNvGrpSpPr>
          <p:nvPr/>
        </p:nvGrpSpPr>
        <p:grpSpPr bwMode="auto">
          <a:xfrm>
            <a:off x="6156325" y="4941888"/>
            <a:ext cx="2914650" cy="1138237"/>
            <a:chOff x="3676" y="2393"/>
            <a:chExt cx="1836" cy="717"/>
          </a:xfrm>
        </p:grpSpPr>
        <p:sp>
          <p:nvSpPr>
            <p:cNvPr id="5136" name="Text Box 11"/>
            <p:cNvSpPr txBox="1">
              <a:spLocks noChangeArrowheads="1"/>
            </p:cNvSpPr>
            <p:nvPr/>
          </p:nvSpPr>
          <p:spPr bwMode="auto">
            <a:xfrm>
              <a:off x="3690" y="2393"/>
              <a:ext cx="1822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200" b="1">
                  <a:cs typeface="Arial" charset="0"/>
                </a:rPr>
                <a:t>ICO Camp de Tarragona i Terres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200" b="1">
                  <a:cs typeface="Arial" charset="0"/>
                </a:rPr>
                <a:t>de l’Ebre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>
                  <a:cs typeface="Arial" charset="0"/>
                </a:rPr>
                <a:t>Hospital Joan XXIII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>
                  <a:cs typeface="Arial" charset="0"/>
                </a:rPr>
                <a:t>C. Dr. Mallafrè Guasch, 4 43005 Tarragona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a-ES" altLang="es-ES" sz="1100">
                  <a:cs typeface="Arial" charset="0"/>
                </a:rPr>
                <a:t>Hospital Verge de la Cinta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" altLang="es-ES" sz="1100">
                  <a:cs typeface="Arial" charset="0"/>
                </a:rPr>
                <a:t>C. de les Esplanetes, 14 43500 Tortosa</a:t>
              </a:r>
            </a:p>
          </p:txBody>
        </p:sp>
        <p:sp>
          <p:nvSpPr>
            <p:cNvPr id="5137" name="Line 14"/>
            <p:cNvSpPr>
              <a:spLocks noChangeShapeType="1"/>
            </p:cNvSpPr>
            <p:nvPr/>
          </p:nvSpPr>
          <p:spPr bwMode="auto">
            <a:xfrm>
              <a:off x="3676" y="2478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pic>
        <p:nvPicPr>
          <p:cNvPr id="5134" name="22 Imagen" descr="Departament JPEG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412875"/>
            <a:ext cx="30591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23 Imagen" descr="ICO_10_A_Color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1196975"/>
            <a:ext cx="2087562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ICOSuport_CT" ma:contentTypeID="0x010100C113262DACB9854CA4CC94A716D911260200CE229BCB792A194E8BE077DBF0D40D05" ma:contentTypeVersion="12" ma:contentTypeDescription="" ma:contentTypeScope="" ma:versionID="b8f244119309f5c7891af9fa041fbf9e">
  <xsd:schema xmlns:xsd="http://www.w3.org/2001/XMLSchema" xmlns:xs="http://www.w3.org/2001/XMLSchema" xmlns:p="http://schemas.microsoft.com/office/2006/metadata/properties" xmlns:ns1="3040f803-d85a-4080-a46f-48160da16897" xmlns:ns3="0d016efa-166c-48b2-974f-0c90e6e5c017" targetNamespace="http://schemas.microsoft.com/office/2006/metadata/properties" ma:root="true" ma:fieldsID="454ca6290889d5258d2b443f53a7013e" ns1:_="" ns3:_="">
    <xsd:import namespace="3040f803-d85a-4080-a46f-48160da16897"/>
    <xsd:import namespace="0d016efa-166c-48b2-974f-0c90e6e5c017"/>
    <xsd:element name="properties">
      <xsd:complexType>
        <xsd:sequence>
          <xsd:element name="documentManagement">
            <xsd:complexType>
              <xsd:all>
                <xsd:element ref="ns1:DocICODataDoc_sc" minOccurs="0"/>
                <xsd:element ref="ns1:DocICODataVig_sc" minOccurs="0"/>
                <xsd:element ref="ns1:DocICOResp_sc"/>
                <xsd:element ref="ns1:nbd4dfe3bd0d4ebc8f1467a324a4080d" minOccurs="0"/>
                <xsd:element ref="ns1:TaxCatchAll" minOccurs="0"/>
                <xsd:element ref="ns1:TaxCatchAllLabel" minOccurs="0"/>
                <xsd:element ref="ns1:ee4a12517c704295bf28cacfd87beb84" minOccurs="0"/>
                <xsd:element ref="ns3:f61f48099f5c4dc0950f95f48a52259e" minOccurs="0"/>
                <xsd:element ref="ns1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0f803-d85a-4080-a46f-48160da16897" elementFormDefault="qualified">
    <xsd:import namespace="http://schemas.microsoft.com/office/2006/documentManagement/types"/>
    <xsd:import namespace="http://schemas.microsoft.com/office/infopath/2007/PartnerControls"/>
    <xsd:element name="DocICODataDoc_sc" ma:index="0" nillable="true" ma:displayName="Data document" ma:format="DateOnly" ma:internalName="DocICODataDoc_sc">
      <xsd:simpleType>
        <xsd:restriction base="dms:DateTime"/>
      </xsd:simpleType>
    </xsd:element>
    <xsd:element name="DocICODataVig_sc" ma:index="6" nillable="true" ma:displayName="Data de vigencia" ma:format="DateOnly" ma:internalName="DocICODataVig_sc">
      <xsd:simpleType>
        <xsd:restriction base="dms:DateTime"/>
      </xsd:simpleType>
    </xsd:element>
    <xsd:element name="DocICOResp_sc" ma:index="7" ma:displayName="Responsable" ma:list="UserInfo" ma:SharePointGroup="0" ma:internalName="DocICOResp_sc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bd4dfe3bd0d4ebc8f1467a324a4080d" ma:index="8" ma:taxonomy="true" ma:internalName="nbd4dfe3bd0d4ebc8f1467a324a4080d" ma:taxonomyFieldName="DocICOCentre_sc" ma:displayName="Centre" ma:readOnly="false" ma:default="" ma:fieldId="{7bd4dfe3-bd0d-4ebc-8f14-67a324a4080d}" ma:sspId="fc70161c-4eca-49f3-893c-c6131688ca3c" ma:termSetId="1a0528a4-96a8-426b-a2c2-ab2d4b2d679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Columna global de taxonomia" ma:hidden="true" ma:list="{89daed26-ad14-4f27-ac51-28a97bfea641}" ma:internalName="TaxCatchAll" ma:showField="CatchAllData" ma:web="3040f803-d85a-4080-a46f-48160da168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Columna global de taxonomia1" ma:hidden="true" ma:list="{89daed26-ad14-4f27-ac51-28a97bfea641}" ma:internalName="TaxCatchAllLabel" ma:readOnly="true" ma:showField="CatchAllDataLabel" ma:web="3040f803-d85a-4080-a46f-48160da168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e4a12517c704295bf28cacfd87beb84" ma:index="15" ma:taxonomy="true" ma:internalName="ee4a12517c704295bf28cacfd87beb84" ma:taxonomyFieldName="DocICOMateriaSuport_sc" ma:displayName="Matèria" ma:readOnly="false" ma:default="" ma:fieldId="{ee4a1251-7c70-4295-bf28-cacfd87beb84}" ma:sspId="fc70161c-4eca-49f3-893c-c6131688ca3c" ma:termSetId="55e46726-907b-4b3d-b6e1-c465504a711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9" nillable="true" ma:taxonomy="true" ma:internalName="TaxKeywordTaxHTField" ma:taxonomyFieldName="TaxKeyword" ma:displayName="Paraules  clau" ma:fieldId="{23f27201-bee3-471e-b2e7-b64fd8b7ca38}" ma:taxonomyMulti="true" ma:sspId="fc70161c-4eca-49f3-893c-c6131688ca3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016efa-166c-48b2-974f-0c90e6e5c017" elementFormDefault="qualified">
    <xsd:import namespace="http://schemas.microsoft.com/office/2006/documentManagement/types"/>
    <xsd:import namespace="http://schemas.microsoft.com/office/infopath/2007/PartnerControls"/>
    <xsd:element name="f61f48099f5c4dc0950f95f48a52259e" ma:index="17" ma:taxonomy="true" ma:internalName="f61f48099f5c4dc0950f95f48a52259e" ma:taxonomyFieldName="Categoria" ma:displayName="Tipus de document" ma:default="" ma:fieldId="{f61f4809-9f5c-4dc0-950f-95f48a52259e}" ma:sspId="fc70161c-4eca-49f3-893c-c6131688ca3c" ma:termSetId="f491bb9f-028c-4e00-b5df-edb4c5bb8aa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Tipus de contingut"/>
        <xsd:element ref="dc:title" maxOccurs="1" ma:index="2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3040f803-d85a-4080-a46f-48160da16897">
      <Terms xmlns="http://schemas.microsoft.com/office/infopath/2007/PartnerControls"/>
    </TaxKeywordTaxHTField>
    <TaxCatchAll xmlns="3040f803-d85a-4080-a46f-48160da16897">
      <Value>27</Value>
      <Value>215</Value>
      <Value>34</Value>
    </TaxCatchAll>
    <nbd4dfe3bd0d4ebc8f1467a324a4080d xmlns="3040f803-d85a-4080-a46f-48160da168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Hospitalet</TermName>
          <TermId xmlns="http://schemas.microsoft.com/office/infopath/2007/PartnerControls">bff82984-4b71-4bf7-a57b-24661c9c84a1</TermId>
        </TermInfo>
      </Terms>
    </nbd4dfe3bd0d4ebc8f1467a324a4080d>
    <DocICOResp_sc xmlns="3040f803-d85a-4080-a46f-48160da16897">
      <UserInfo>
        <DisplayName/>
        <AccountId>22</AccountId>
        <AccountType/>
      </UserInfo>
    </DocICOResp_sc>
    <f61f48099f5c4dc0950f95f48a52259e xmlns="0d016efa-166c-48b2-974f-0c90e6e5c017">
      <Terms xmlns="http://schemas.microsoft.com/office/infopath/2007/PartnerControls">
        <TermInfo xmlns="http://schemas.microsoft.com/office/infopath/2007/PartnerControls">
          <TermName xmlns="http://schemas.microsoft.com/office/infopath/2007/PartnerControls">plantilla</TermName>
          <TermId xmlns="http://schemas.microsoft.com/office/infopath/2007/PartnerControls">3120edf4-0a50-495a-b77f-1230a2c741c4</TermId>
        </TermInfo>
      </Terms>
    </f61f48099f5c4dc0950f95f48a52259e>
    <DocICODataVig_sc xmlns="3040f803-d85a-4080-a46f-48160da16897" xsi:nil="true"/>
    <DocICODataDoc_sc xmlns="3040f803-d85a-4080-a46f-48160da16897" xsi:nil="true"/>
    <ee4a12517c704295bf28cacfd87beb84 xmlns="3040f803-d85a-4080-a46f-48160da16897">
      <Terms xmlns="http://schemas.microsoft.com/office/infopath/2007/PartnerControls">
        <TermInfo xmlns="http://schemas.microsoft.com/office/infopath/2007/PartnerControls">
          <TermName xmlns="http://schemas.microsoft.com/office/infopath/2007/PartnerControls">Imatge corporativa</TermName>
          <TermId xmlns="http://schemas.microsoft.com/office/infopath/2007/PartnerControls">1d3e6f05-53f7-4adb-b33d-76b41e989f59</TermId>
        </TermInfo>
      </Terms>
    </ee4a12517c704295bf28cacfd87beb84>
  </documentManagement>
</p:properties>
</file>

<file path=customXml/itemProps1.xml><?xml version="1.0" encoding="utf-8"?>
<ds:datastoreItem xmlns:ds="http://schemas.openxmlformats.org/officeDocument/2006/customXml" ds:itemID="{0F0EB9AD-FF8A-4853-8548-4BE67E5894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40f803-d85a-4080-a46f-48160da16897"/>
    <ds:schemaRef ds:uri="0d016efa-166c-48b2-974f-0c90e6e5c0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542A9C-DCE4-4010-8E7F-29B9059B51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0ED757-2F2E-4961-BD75-812E81920635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D269B9EC-DF79-4C5A-B384-3E6686F32D0B}">
  <ds:schemaRefs>
    <ds:schemaRef ds:uri="http://schemas.openxmlformats.org/package/2006/metadata/core-properties"/>
    <ds:schemaRef ds:uri="http://purl.org/dc/terms/"/>
    <ds:schemaRef ds:uri="0d016efa-166c-48b2-974f-0c90e6e5c017"/>
    <ds:schemaRef ds:uri="http://purl.org/dc/dcmitype/"/>
    <ds:schemaRef ds:uri="http://schemas.microsoft.com/office/2006/documentManagement/types"/>
    <ds:schemaRef ds:uri="http://schemas.microsoft.com/office/infopath/2007/PartnerControls"/>
    <ds:schemaRef ds:uri="3040f803-d85a-4080-a46f-48160da16897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1035</Words>
  <Application>Microsoft Office PowerPoint</Application>
  <PresentationFormat>Presentación en pantalla (4:3)</PresentationFormat>
  <Paragraphs>134</Paragraphs>
  <Slides>8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Diseño predeterminado</vt:lpstr>
      <vt:lpstr>Imagen de mapa de bits</vt:lpstr>
      <vt:lpstr>Aplicació de tècniques d’imputació de dades mancants i de regressió en un estudi epidemiològic internacional sobre l’impacte de la infecció pel VPH en els càncers anogenitals i de cap i coll</vt:lpstr>
      <vt:lpstr>Qui som</vt:lpstr>
      <vt:lpstr>Què fem (I)</vt:lpstr>
      <vt:lpstr>Què fem (II)</vt:lpstr>
      <vt:lpstr>Què fem (III)</vt:lpstr>
      <vt:lpstr>Què oferim</vt:lpstr>
      <vt:lpstr>Com contactar</vt:lpstr>
      <vt:lpstr>Presentación de PowerPoint</vt:lpstr>
    </vt:vector>
  </TitlesOfParts>
  <Company>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ICO + Hospital Bellvitge</dc:title>
  <dc:creator>h501uglj</dc:creator>
  <cp:lastModifiedBy>Usuario de Windows</cp:lastModifiedBy>
  <cp:revision>365</cp:revision>
  <dcterms:created xsi:type="dcterms:W3CDTF">2008-10-14T08:53:07Z</dcterms:created>
  <dcterms:modified xsi:type="dcterms:W3CDTF">2016-05-10T18:41:34Z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sum">
    <vt:lpwstr/>
  </property>
  <property fmtid="{D5CDD505-2E9C-101B-9397-08002B2CF9AE}" pid="3" name="AreaTema">
    <vt:lpwstr>(Cap)</vt:lpwstr>
  </property>
  <property fmtid="{D5CDD505-2E9C-101B-9397-08002B2CF9AE}" pid="4" name="ContingutRelacionat">
    <vt:lpwstr>&lt;div&gt;&lt;/div&gt;</vt:lpwstr>
  </property>
  <property fmtid="{D5CDD505-2E9C-101B-9397-08002B2CF9AE}" pid="5" name="EnviarNovetats">
    <vt:lpwstr>0</vt:lpwstr>
  </property>
  <property fmtid="{D5CDD505-2E9C-101B-9397-08002B2CF9AE}" pid="6" name="ContentType">
    <vt:lpwstr>Documents</vt:lpwstr>
  </property>
  <property fmtid="{D5CDD505-2E9C-101B-9397-08002B2CF9AE}" pid="7" name="AreaCentre">
    <vt:lpwstr>Corporatiu</vt:lpwstr>
  </property>
  <property fmtid="{D5CDD505-2E9C-101B-9397-08002B2CF9AE}" pid="8" name="Responsable">
    <vt:lpwstr/>
  </property>
  <property fmtid="{D5CDD505-2E9C-101B-9397-08002B2CF9AE}" pid="9" name="AreaCategoria">
    <vt:lpwstr>Plantilles</vt:lpwstr>
  </property>
  <property fmtid="{D5CDD505-2E9C-101B-9397-08002B2CF9AE}" pid="10" name="Subject">
    <vt:lpwstr/>
  </property>
  <property fmtid="{D5CDD505-2E9C-101B-9397-08002B2CF9AE}" pid="11" name="Keywords">
    <vt:lpwstr/>
  </property>
  <property fmtid="{D5CDD505-2E9C-101B-9397-08002B2CF9AE}" pid="12" name="_Author">
    <vt:lpwstr>h501uglj</vt:lpwstr>
  </property>
  <property fmtid="{D5CDD505-2E9C-101B-9397-08002B2CF9AE}" pid="13" name="_Category">
    <vt:lpwstr/>
  </property>
  <property fmtid="{D5CDD505-2E9C-101B-9397-08002B2CF9AE}" pid="14" name="Slides">
    <vt:lpwstr>4</vt:lpwstr>
  </property>
  <property fmtid="{D5CDD505-2E9C-101B-9397-08002B2CF9AE}" pid="15" name="Categories">
    <vt:lpwstr/>
  </property>
  <property fmtid="{D5CDD505-2E9C-101B-9397-08002B2CF9AE}" pid="16" name="Approval Level">
    <vt:lpwstr/>
  </property>
  <property fmtid="{D5CDD505-2E9C-101B-9397-08002B2CF9AE}" pid="17" name="_Comments">
    <vt:lpwstr/>
  </property>
  <property fmtid="{D5CDD505-2E9C-101B-9397-08002B2CF9AE}" pid="18" name="Assigned To">
    <vt:lpwstr/>
  </property>
  <property fmtid="{D5CDD505-2E9C-101B-9397-08002B2CF9AE}" pid="19" name="DataFi">
    <vt:lpwstr>1999-11-30T01:00:00Z</vt:lpwstr>
  </property>
  <property fmtid="{D5CDD505-2E9C-101B-9397-08002B2CF9AE}" pid="20" name="display_urn:schemas-microsoft-com:office:office#DocICOResp_sc">
    <vt:lpwstr>Llongueras Juan, Georgina</vt:lpwstr>
  </property>
  <property fmtid="{D5CDD505-2E9C-101B-9397-08002B2CF9AE}" pid="21" name="TaxKeyword">
    <vt:lpwstr/>
  </property>
  <property fmtid="{D5CDD505-2E9C-101B-9397-08002B2CF9AE}" pid="22" name="Categoria">
    <vt:lpwstr>34;#plantilla|3120edf4-0a50-495a-b77f-1230a2c741c4</vt:lpwstr>
  </property>
  <property fmtid="{D5CDD505-2E9C-101B-9397-08002B2CF9AE}" pid="23" name="DocICOCentre_sc">
    <vt:lpwstr>27;#Hospitalet|bff82984-4b71-4bf7-a57b-24661c9c84a1</vt:lpwstr>
  </property>
  <property fmtid="{D5CDD505-2E9C-101B-9397-08002B2CF9AE}" pid="24" name="DocICOMateriaSuport_sc">
    <vt:lpwstr>215;#Imatge corporativa|1d3e6f05-53f7-4adb-b33d-76b41e989f59</vt:lpwstr>
  </property>
</Properties>
</file>