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aleway Light"/>
      <p:regular r:id="rId18"/>
      <p:bold r:id="rId19"/>
      <p:italic r:id="rId20"/>
      <p:boldItalic r:id="rId21"/>
    </p:embeddedFont>
    <p:embeddedFont>
      <p:font typeface="Raleway Medium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  <p:embeddedFont>
      <p:font typeface="Open Sans Light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Light-italic.fntdata"/><Relationship Id="rId22" Type="http://schemas.openxmlformats.org/officeDocument/2006/relationships/font" Target="fonts/RalewayMedium-regular.fntdata"/><Relationship Id="rId21" Type="http://schemas.openxmlformats.org/officeDocument/2006/relationships/font" Target="fonts/RalewayLight-boldItalic.fntdata"/><Relationship Id="rId24" Type="http://schemas.openxmlformats.org/officeDocument/2006/relationships/font" Target="fonts/RalewayMedium-italic.fntdata"/><Relationship Id="rId23" Type="http://schemas.openxmlformats.org/officeDocument/2006/relationships/font" Target="fonts/Raleway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illSans-regular.fntdata"/><Relationship Id="rId25" Type="http://schemas.openxmlformats.org/officeDocument/2006/relationships/font" Target="fonts/RalewayMedium-boldItalic.fntdata"/><Relationship Id="rId28" Type="http://schemas.openxmlformats.org/officeDocument/2006/relationships/font" Target="fonts/OpenSansLight-regular.fntdata"/><Relationship Id="rId27" Type="http://schemas.openxmlformats.org/officeDocument/2006/relationships/font" Target="fonts/Gill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Light-boldItalic.fntdata"/><Relationship Id="rId30" Type="http://schemas.openxmlformats.org/officeDocument/2006/relationships/font" Target="fonts/OpenSansLight-italic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alewayLight-bold.fntdata"/><Relationship Id="rId18" Type="http://schemas.openxmlformats.org/officeDocument/2006/relationships/font" Target="fonts/Raleway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4f28ac11e_0_3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34f28ac11e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the answer is yes to any of these, please contact Cien customer success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636d3ac2a_0_146:notes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636d3ac2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36d3ac2a_0_151:notes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36d3ac2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36d3ac2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5636d3ac2a_0_2:notes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636d3ac2a_0_56:notes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636d3ac2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427c6fa1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42427c6fa1_0_311:notes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36d3ac2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5636d3ac2a_0_44:notes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636d3ac2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5636d3ac2a_0_157:notes"/>
          <p:cNvSpPr/>
          <p:nvPr>
            <p:ph idx="2" type="sldImg"/>
          </p:nvPr>
        </p:nvSpPr>
        <p:spPr>
          <a:xfrm>
            <a:off x="1714748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eberg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/>
        </p:nvSpPr>
        <p:spPr>
          <a:xfrm>
            <a:off x="-6625" y="2646625"/>
            <a:ext cx="9144000" cy="4007700"/>
          </a:xfrm>
          <a:prstGeom prst="rect">
            <a:avLst/>
          </a:prstGeom>
          <a:solidFill>
            <a:srgbClr val="86D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6776" y="1790125"/>
            <a:ext cx="5985514" cy="48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5915" y="306611"/>
            <a:ext cx="551351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ctrTitle"/>
          </p:nvPr>
        </p:nvSpPr>
        <p:spPr>
          <a:xfrm>
            <a:off x="685800" y="1122363"/>
            <a:ext cx="7772400" cy="23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Open Sans"/>
              <a:buNone/>
              <a:defRPr b="0" i="0" sz="6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  <a:def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4579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50" lIns="111750" spcFirstLastPara="1" rIns="111750" wrap="square" tIns="558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628650" y="365127"/>
            <a:ext cx="78867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4579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50" lIns="111750" spcFirstLastPara="1" rIns="111750" wrap="square" tIns="558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">
  <p:cSld name="1_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>
            <p:ph idx="2" type="pic"/>
          </p:nvPr>
        </p:nvSpPr>
        <p:spPr>
          <a:xfrm>
            <a:off x="0" y="0"/>
            <a:ext cx="3552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762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5400" lvl="2" marL="1168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lank">
  <p:cSld name="4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>
            <p:ph idx="2" type="pic"/>
          </p:nvPr>
        </p:nvSpPr>
        <p:spPr>
          <a:xfrm>
            <a:off x="3886199" y="2928597"/>
            <a:ext cx="1600200" cy="2130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762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5400" lvl="2" marL="1168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399486" y="6441652"/>
            <a:ext cx="286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50" lIns="111750" spcFirstLastPara="1" rIns="111750" wrap="square" tIns="55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 b="0" i="0" sz="3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mailto:sales@cien.ai" TargetMode="External"/><Relationship Id="rId5" Type="http://schemas.openxmlformats.org/officeDocument/2006/relationships/hyperlink" Target="mailto:sales@cien.ai" TargetMode="External"/><Relationship Id="rId6" Type="http://schemas.openxmlformats.org/officeDocument/2006/relationships/hyperlink" Target="http://www.cien.ai" TargetMode="External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://www.cien.com/care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25" y="188629"/>
            <a:ext cx="1240545" cy="7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/>
        </p:nvSpPr>
        <p:spPr>
          <a:xfrm>
            <a:off x="558800" y="1364300"/>
            <a:ext cx="49929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Open Sans"/>
              <a:buNone/>
            </a:pPr>
            <a:r>
              <a:rPr b="1" lang="en-US" sz="3600">
                <a:solidFill>
                  <a:srgbClr val="8EDDDB"/>
                </a:solidFill>
                <a:latin typeface="Raleway"/>
                <a:ea typeface="Raleway"/>
                <a:cs typeface="Raleway"/>
                <a:sym typeface="Raleway"/>
              </a:rPr>
              <a:t>Data Science &amp; </a:t>
            </a:r>
            <a:br>
              <a:rPr b="1" lang="en-US" sz="3600">
                <a:solidFill>
                  <a:srgbClr val="8EDDDB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US" sz="3600">
                <a:solidFill>
                  <a:srgbClr val="8EDDDB"/>
                </a:solidFill>
                <a:latin typeface="Raleway"/>
                <a:ea typeface="Raleway"/>
                <a:cs typeface="Raleway"/>
                <a:sym typeface="Raleway"/>
              </a:rPr>
              <a:t>Data Engineering Internship Program</a:t>
            </a:r>
            <a:endParaRPr b="1" sz="3600">
              <a:solidFill>
                <a:srgbClr val="8EDDD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Open Sans"/>
              <a:buNone/>
            </a:pPr>
            <a:r>
              <a:rPr lang="en-US" sz="3600">
                <a:solidFill>
                  <a:srgbClr val="8EDDDB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0" i="0" lang="en-US" sz="3600" u="none" cap="none" strike="noStrike">
                <a:solidFill>
                  <a:srgbClr val="8EDDD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8EDDDB"/>
              </a:solidFill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-203250" y="3500738"/>
            <a:ext cx="5413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Cien is Artificial Intelligence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 Higher Sales Productivity</a:t>
            </a:r>
            <a:endParaRPr sz="1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3" name="Google Shape;43;p9"/>
          <p:cNvCxnSpPr/>
          <p:nvPr/>
        </p:nvCxnSpPr>
        <p:spPr>
          <a:xfrm flipH="1">
            <a:off x="1881350" y="3235950"/>
            <a:ext cx="3573000" cy="8700"/>
          </a:xfrm>
          <a:prstGeom prst="straightConnector1">
            <a:avLst/>
          </a:prstGeom>
          <a:noFill/>
          <a:ln cap="flat" cmpd="sng" w="9525">
            <a:solidFill>
              <a:srgbClr val="FF57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/>
          <p:nvPr/>
        </p:nvSpPr>
        <p:spPr>
          <a:xfrm>
            <a:off x="192950" y="6052575"/>
            <a:ext cx="84729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1" lang="en-U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Rob Kall, </a:t>
            </a:r>
            <a:r>
              <a:rPr b="1" i="0" lang="en-US" sz="11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Cien Inc, </a:t>
            </a:r>
            <a:r>
              <a:rPr i="0" lang="en-US" sz="11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             </a:t>
            </a:r>
            <a:r>
              <a:rPr lang="en-U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-US" sz="11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carreers</a:t>
            </a:r>
            <a:r>
              <a:rPr lang="en-US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@cien.ai</a:t>
            </a:r>
            <a:r>
              <a:rPr lang="en-U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www.cien.ai</a:t>
            </a:r>
            <a:r>
              <a:rPr lang="en-U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US: +1 305-203-1288      EU: +34 935-111-349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t/>
            </a:r>
            <a:endParaRPr i="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0" y="6611600"/>
            <a:ext cx="9144000" cy="246300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-1465513" y="6627047"/>
            <a:ext cx="51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Cien, Inc. 2018 - Proprietary and Confidential.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6511150" y="12600"/>
            <a:ext cx="2632800" cy="6599100"/>
          </a:xfrm>
          <a:prstGeom prst="rect">
            <a:avLst/>
          </a:prstGeom>
          <a:solidFill>
            <a:srgbClr val="80CB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>
            <a:stCxn id="49" idx="2"/>
            <a:endCxn id="49" idx="2"/>
          </p:cNvCxnSpPr>
          <p:nvPr/>
        </p:nvCxnSpPr>
        <p:spPr>
          <a:xfrm>
            <a:off x="6679050" y="5187122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" name="Google Shape;50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1450" y="1196026"/>
            <a:ext cx="4139125" cy="4139125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3540000" dist="95250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599" y="219776"/>
            <a:ext cx="830700" cy="5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/>
          <p:nvPr/>
        </p:nvSpPr>
        <p:spPr>
          <a:xfrm>
            <a:off x="125" y="6614250"/>
            <a:ext cx="9110700" cy="243600"/>
          </a:xfrm>
          <a:prstGeom prst="rect">
            <a:avLst/>
          </a:prstGeom>
          <a:solidFill>
            <a:srgbClr val="8EDDDB">
              <a:alpha val="7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125" y="1373072"/>
            <a:ext cx="7291267" cy="54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/>
        </p:nvSpPr>
        <p:spPr>
          <a:xfrm>
            <a:off x="-375900" y="6525800"/>
            <a:ext cx="3000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Cien, Inc. 2018 - Proprietary and Confidential.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0" y="0"/>
            <a:ext cx="817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Cien is an AI-First Company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663"/>
            <a:ext cx="8974701" cy="67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25" y="840250"/>
            <a:ext cx="7919925" cy="5941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/>
        </p:nvSpPr>
        <p:spPr>
          <a:xfrm>
            <a:off x="0" y="0"/>
            <a:ext cx="5451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Culture Matters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599" y="219776"/>
            <a:ext cx="830700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6800"/>
            <a:ext cx="9143998" cy="55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1229448" y="1365603"/>
            <a:ext cx="2528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Google Maps</a:t>
            </a:r>
            <a:endParaRPr sz="2400"/>
          </a:p>
        </p:txBody>
      </p:sp>
      <p:sp>
        <p:nvSpPr>
          <p:cNvPr id="78" name="Google Shape;78;p13"/>
          <p:cNvSpPr/>
          <p:nvPr/>
        </p:nvSpPr>
        <p:spPr>
          <a:xfrm>
            <a:off x="6424306" y="1365603"/>
            <a:ext cx="9441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572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Cien</a:t>
            </a:r>
            <a:endParaRPr sz="2400"/>
          </a:p>
        </p:txBody>
      </p:sp>
      <p:sp>
        <p:nvSpPr>
          <p:cNvPr id="79" name="Google Shape;79;p13"/>
          <p:cNvSpPr txBox="1"/>
          <p:nvPr/>
        </p:nvSpPr>
        <p:spPr>
          <a:xfrm>
            <a:off x="0" y="0"/>
            <a:ext cx="817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Prescriptive Analytics for Sales Teams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0085"/>
            <a:ext cx="9144000" cy="51417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0" y="0"/>
            <a:ext cx="588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Big Datasets</a:t>
            </a: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599" y="219776"/>
            <a:ext cx="830700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401" y="645661"/>
            <a:ext cx="6625389" cy="3566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ython nltk" id="92" name="Google Shape;9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2618" y="4478965"/>
            <a:ext cx="4410165" cy="148962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Tools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599" y="219776"/>
            <a:ext cx="830700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ython nltk"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2618" y="4478965"/>
            <a:ext cx="4410165" cy="148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473202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0" y="0"/>
            <a:ext cx="633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Coding &amp; Production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599" y="219776"/>
            <a:ext cx="830700" cy="5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0" y="0"/>
            <a:ext cx="633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Internship Program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836950" y="1571875"/>
            <a:ext cx="7921200" cy="3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aleway Light"/>
              <a:buChar char="●"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DS/DE Internship Roles</a:t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aleway Light"/>
              <a:buChar char="●"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Structured Onboarding/Training</a:t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aleway Light"/>
              <a:buChar char="●"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Work on production models </a:t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aleway Light"/>
              <a:buChar char="●"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Many different types of problems</a:t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aleway Light"/>
              <a:buChar char="●"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Very accomplished co-workers </a:t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aleway Light"/>
              <a:buChar char="●"/>
            </a:pPr>
            <a:r>
              <a:rPr lang="en-US" sz="36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Paid!</a:t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4"/>
              </a:rPr>
              <a:t>www.cien.com/careers</a:t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6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