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9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301170-D8B8-4B7D-912D-AA208D3DF109}" v="548" dt="2019-04-08T20:12:36.8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30" d="100"/>
          <a:sy n="130" d="100"/>
        </p:scale>
        <p:origin x="-1074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REIA DIAZ SANCHIS" userId="bdbea22b-17e0-48c4-8340-3f422841d41a" providerId="ADAL" clId="{9F0522D5-EF7E-4162-BDD7-3762852B7E18}"/>
    <pc:docChg chg="undo custSel modSld">
      <pc:chgData name="MIREIA DIAZ SANCHIS" userId="bdbea22b-17e0-48c4-8340-3f422841d41a" providerId="ADAL" clId="{9F0522D5-EF7E-4162-BDD7-3762852B7E18}" dt="2019-04-08T20:12:36.853" v="547" actId="5793"/>
      <pc:docMkLst>
        <pc:docMk/>
      </pc:docMkLst>
      <pc:sldChg chg="modSp">
        <pc:chgData name="MIREIA DIAZ SANCHIS" userId="bdbea22b-17e0-48c4-8340-3f422841d41a" providerId="ADAL" clId="{9F0522D5-EF7E-4162-BDD7-3762852B7E18}" dt="2019-04-08T20:09:13.815" v="470" actId="20577"/>
        <pc:sldMkLst>
          <pc:docMk/>
          <pc:sldMk cId="0" sldId="256"/>
        </pc:sldMkLst>
        <pc:spChg chg="mod">
          <ac:chgData name="MIREIA DIAZ SANCHIS" userId="bdbea22b-17e0-48c4-8340-3f422841d41a" providerId="ADAL" clId="{9F0522D5-EF7E-4162-BDD7-3762852B7E18}" dt="2019-04-08T20:09:13.815" v="470" actId="20577"/>
          <ac:spMkLst>
            <pc:docMk/>
            <pc:sldMk cId="0" sldId="256"/>
            <ac:spMk id="126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20:08:37.845" v="444" actId="20577"/>
        <pc:sldMkLst>
          <pc:docMk/>
          <pc:sldMk cId="0" sldId="257"/>
        </pc:sldMkLst>
        <pc:spChg chg="mod">
          <ac:chgData name="MIREIA DIAZ SANCHIS" userId="bdbea22b-17e0-48c4-8340-3f422841d41a" providerId="ADAL" clId="{9F0522D5-EF7E-4162-BDD7-3762852B7E18}" dt="2019-04-08T20:08:37.845" v="444" actId="20577"/>
          <ac:spMkLst>
            <pc:docMk/>
            <pc:sldMk cId="0" sldId="257"/>
            <ac:spMk id="133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20:08:11.288" v="438" actId="20577"/>
        <pc:sldMkLst>
          <pc:docMk/>
          <pc:sldMk cId="0" sldId="258"/>
        </pc:sldMkLst>
        <pc:spChg chg="mod">
          <ac:chgData name="MIREIA DIAZ SANCHIS" userId="bdbea22b-17e0-48c4-8340-3f422841d41a" providerId="ADAL" clId="{9F0522D5-EF7E-4162-BDD7-3762852B7E18}" dt="2019-04-08T20:08:11.288" v="438" actId="20577"/>
          <ac:spMkLst>
            <pc:docMk/>
            <pc:sldMk cId="0" sldId="258"/>
            <ac:spMk id="141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19:58:12.179" v="118" actId="207"/>
        <pc:sldMkLst>
          <pc:docMk/>
          <pc:sldMk cId="0" sldId="259"/>
        </pc:sldMkLst>
        <pc:spChg chg="mod">
          <ac:chgData name="MIREIA DIAZ SANCHIS" userId="bdbea22b-17e0-48c4-8340-3f422841d41a" providerId="ADAL" clId="{9F0522D5-EF7E-4162-BDD7-3762852B7E18}" dt="2019-04-08T19:58:12.179" v="118" actId="207"/>
          <ac:spMkLst>
            <pc:docMk/>
            <pc:sldMk cId="0" sldId="259"/>
            <ac:spMk id="149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19:58:38.238" v="121" actId="20577"/>
        <pc:sldMkLst>
          <pc:docMk/>
          <pc:sldMk cId="2150838477" sldId="260"/>
        </pc:sldMkLst>
        <pc:spChg chg="mod">
          <ac:chgData name="MIREIA DIAZ SANCHIS" userId="bdbea22b-17e0-48c4-8340-3f422841d41a" providerId="ADAL" clId="{9F0522D5-EF7E-4162-BDD7-3762852B7E18}" dt="2019-04-08T19:58:38.238" v="121" actId="20577"/>
          <ac:spMkLst>
            <pc:docMk/>
            <pc:sldMk cId="2150838477" sldId="260"/>
            <ac:spMk id="3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19:59:48.435" v="173" actId="207"/>
        <pc:sldMkLst>
          <pc:docMk/>
          <pc:sldMk cId="2526798174" sldId="261"/>
        </pc:sldMkLst>
        <pc:spChg chg="mod">
          <ac:chgData name="MIREIA DIAZ SANCHIS" userId="bdbea22b-17e0-48c4-8340-3f422841d41a" providerId="ADAL" clId="{9F0522D5-EF7E-4162-BDD7-3762852B7E18}" dt="2019-04-08T19:59:48.435" v="173" actId="207"/>
          <ac:spMkLst>
            <pc:docMk/>
            <pc:sldMk cId="2526798174" sldId="261"/>
            <ac:spMk id="3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20:11:45.416" v="524" actId="1036"/>
        <pc:sldMkLst>
          <pc:docMk/>
          <pc:sldMk cId="674890431" sldId="262"/>
        </pc:sldMkLst>
        <pc:spChg chg="mod">
          <ac:chgData name="MIREIA DIAZ SANCHIS" userId="bdbea22b-17e0-48c4-8340-3f422841d41a" providerId="ADAL" clId="{9F0522D5-EF7E-4162-BDD7-3762852B7E18}" dt="2019-04-08T20:11:40.528" v="507" actId="20577"/>
          <ac:spMkLst>
            <pc:docMk/>
            <pc:sldMk cId="674890431" sldId="262"/>
            <ac:spMk id="3" creationId="{00000000-0000-0000-0000-000000000000}"/>
          </ac:spMkLst>
        </pc:spChg>
        <pc:picChg chg="mod">
          <ac:chgData name="MIREIA DIAZ SANCHIS" userId="bdbea22b-17e0-48c4-8340-3f422841d41a" providerId="ADAL" clId="{9F0522D5-EF7E-4162-BDD7-3762852B7E18}" dt="2019-04-08T20:11:45.416" v="524" actId="1036"/>
          <ac:picMkLst>
            <pc:docMk/>
            <pc:sldMk cId="674890431" sldId="262"/>
            <ac:picMk id="5" creationId="{00000000-0000-0000-0000-000000000000}"/>
          </ac:picMkLst>
        </pc:picChg>
      </pc:sldChg>
      <pc:sldChg chg="modSp">
        <pc:chgData name="MIREIA DIAZ SANCHIS" userId="bdbea22b-17e0-48c4-8340-3f422841d41a" providerId="ADAL" clId="{9F0522D5-EF7E-4162-BDD7-3762852B7E18}" dt="2019-04-08T20:12:36.853" v="547" actId="5793"/>
        <pc:sldMkLst>
          <pc:docMk/>
          <pc:sldMk cId="972478409" sldId="263"/>
        </pc:sldMkLst>
        <pc:spChg chg="mod">
          <ac:chgData name="MIREIA DIAZ SANCHIS" userId="bdbea22b-17e0-48c4-8340-3f422841d41a" providerId="ADAL" clId="{9F0522D5-EF7E-4162-BDD7-3762852B7E18}" dt="2019-04-08T20:12:36.853" v="547" actId="5793"/>
          <ac:spMkLst>
            <pc:docMk/>
            <pc:sldMk cId="972478409" sldId="263"/>
            <ac:spMk id="3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20:04:25.564" v="430" actId="20577"/>
        <pc:sldMkLst>
          <pc:docMk/>
          <pc:sldMk cId="3232509869" sldId="265"/>
        </pc:sldMkLst>
        <pc:spChg chg="mod">
          <ac:chgData name="MIREIA DIAZ SANCHIS" userId="bdbea22b-17e0-48c4-8340-3f422841d41a" providerId="ADAL" clId="{9F0522D5-EF7E-4162-BDD7-3762852B7E18}" dt="2019-04-08T20:04:25.564" v="430" actId="20577"/>
          <ac:spMkLst>
            <pc:docMk/>
            <pc:sldMk cId="3232509869" sldId="265"/>
            <ac:spMk id="3" creationId="{00000000-0000-0000-0000-000000000000}"/>
          </ac:spMkLst>
        </pc:spChg>
      </pc:sldChg>
      <pc:sldChg chg="modSp">
        <pc:chgData name="MIREIA DIAZ SANCHIS" userId="bdbea22b-17e0-48c4-8340-3f422841d41a" providerId="ADAL" clId="{9F0522D5-EF7E-4162-BDD7-3762852B7E18}" dt="2019-04-08T20:05:00.939" v="437" actId="207"/>
        <pc:sldMkLst>
          <pc:docMk/>
          <pc:sldMk cId="632046986" sldId="266"/>
        </pc:sldMkLst>
        <pc:spChg chg="mod">
          <ac:chgData name="MIREIA DIAZ SANCHIS" userId="bdbea22b-17e0-48c4-8340-3f422841d41a" providerId="ADAL" clId="{9F0522D5-EF7E-4162-BDD7-3762852B7E18}" dt="2019-04-08T20:05:00.939" v="437" actId="207"/>
          <ac:spMkLst>
            <pc:docMk/>
            <pc:sldMk cId="632046986" sldId="266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1520995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60615933f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60615933f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g560615933f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60615933f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60615933f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g560615933f_0_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560615933f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560615933f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g560615933f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560615933f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6" name="Google Shape;226;g560615933f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g560615933f_0_9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es-E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54485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i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pic>
        <p:nvPicPr>
          <p:cNvPr id="19" name="Google Shape;19;p2" descr="Departament JPEG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67944" y="332656"/>
            <a:ext cx="2627784" cy="4201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2" descr="ICO_10_A_Color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6256" y="0"/>
            <a:ext cx="2015512" cy="10077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on" type="twoTxTwoObj">
  <p:cSld name="TWO_OBJECTS_WITH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sz="1600"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itulo" type="titleOnly">
  <p:cSld name="TITLE_ONLY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4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itulo" type="objTx">
  <p:cSld name="OBJECT_WITH_CAPTION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/>
            </a:lvl9pPr>
          </a:lstStyle>
          <a:p>
            <a:endParaRPr/>
          </a:p>
        </p:txBody>
      </p:sp>
      <p:sp>
        <p:nvSpPr>
          <p:cNvPr id="82" name="Google Shape;82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83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itulo" type="picTx">
  <p:cSld name="PICTURE_WITH_CAPTION_TEXT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7" name="Google Shape;87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sz="900"/>
            </a:lvl9pPr>
          </a:lstStyle>
          <a:p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y texto vertical" type="vertTx">
  <p:cSld name="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7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2" name="Google Shape;92;p17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vertical y texto" type="vertTitleAndTx">
  <p:cSld name="VERTICAL_TITLE_AND_VERTICAL_TEXT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18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6" name="Google Shape;96;p18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radecimientos">
  <p:cSld name="Agradecimientos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9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99" name="Google Shape;99;p19"/>
          <p:cNvSpPr txBox="1"/>
          <p:nvPr/>
        </p:nvSpPr>
        <p:spPr>
          <a:xfrm>
            <a:off x="1064345" y="2170585"/>
            <a:ext cx="5464175" cy="7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FF6600"/>
              </a:buClr>
              <a:buSzPts val="4400"/>
              <a:buFont typeface="Arial"/>
              <a:buNone/>
            </a:pPr>
            <a:r>
              <a:rPr lang="es-ES" sz="4400" b="1" i="0" u="none" strike="noStrike" cap="none">
                <a:solidFill>
                  <a:srgbClr val="FF6600"/>
                </a:solidFill>
                <a:latin typeface="Arial"/>
                <a:ea typeface="Arial"/>
                <a:cs typeface="Arial"/>
                <a:sym typeface="Arial"/>
              </a:rPr>
              <a:t>http://ico.gencat.cat</a:t>
            </a:r>
            <a:endParaRPr sz="4400" b="1" i="0" u="none" strike="noStrike" cap="none">
              <a:solidFill>
                <a:srgbClr val="FF66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86594" y="4156026"/>
            <a:ext cx="2778125" cy="338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s-E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Institut Català d’Oncologia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1" name="Google Shape;101;p19"/>
          <p:cNvGrpSpPr/>
          <p:nvPr/>
        </p:nvGrpSpPr>
        <p:grpSpPr>
          <a:xfrm>
            <a:off x="89074" y="4588074"/>
            <a:ext cx="2487613" cy="784225"/>
            <a:chOff x="793" y="2446"/>
            <a:chExt cx="1567" cy="494"/>
          </a:xfrm>
        </p:grpSpPr>
        <p:sp>
          <p:nvSpPr>
            <p:cNvPr id="102" name="Google Shape;102;p19"/>
            <p:cNvSpPr txBox="1"/>
            <p:nvPr/>
          </p:nvSpPr>
          <p:spPr>
            <a:xfrm>
              <a:off x="793" y="2446"/>
              <a:ext cx="1567" cy="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s-ES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ICO l’Hospitalet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Hospital Duran i Reynals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Av. Granvia de L’Hospitalet, 199-203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08908 L’Hospitalet de Llobregat</a:t>
              </a:r>
              <a:endPara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3" name="Google Shape;103;p19"/>
            <p:cNvCxnSpPr/>
            <p:nvPr/>
          </p:nvCxnSpPr>
          <p:spPr>
            <a:xfrm>
              <a:off x="793" y="2478"/>
              <a:ext cx="0" cy="45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4" name="Google Shape;104;p19"/>
          <p:cNvGrpSpPr/>
          <p:nvPr/>
        </p:nvGrpSpPr>
        <p:grpSpPr>
          <a:xfrm>
            <a:off x="2504679" y="4626273"/>
            <a:ext cx="2090737" cy="784225"/>
            <a:chOff x="2381" y="2446"/>
            <a:chExt cx="1317" cy="494"/>
          </a:xfrm>
        </p:grpSpPr>
        <p:sp>
          <p:nvSpPr>
            <p:cNvPr id="105" name="Google Shape;105;p19"/>
            <p:cNvSpPr txBox="1"/>
            <p:nvPr/>
          </p:nvSpPr>
          <p:spPr>
            <a:xfrm>
              <a:off x="2381" y="2446"/>
              <a:ext cx="1317" cy="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s-ES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ICO Badalona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Hospital Germans Trias i Pujol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Ctra. del Canyet s/n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08916 Badalona</a:t>
              </a:r>
              <a:endPara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6" name="Google Shape;106;p19"/>
            <p:cNvCxnSpPr/>
            <p:nvPr/>
          </p:nvCxnSpPr>
          <p:spPr>
            <a:xfrm>
              <a:off x="2381" y="2478"/>
              <a:ext cx="0" cy="45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grpSp>
        <p:nvGrpSpPr>
          <p:cNvPr id="107" name="Google Shape;107;p19"/>
          <p:cNvGrpSpPr/>
          <p:nvPr/>
        </p:nvGrpSpPr>
        <p:grpSpPr>
          <a:xfrm>
            <a:off x="4581649" y="4618410"/>
            <a:ext cx="1595438" cy="784225"/>
            <a:chOff x="3833" y="2458"/>
            <a:chExt cx="1005" cy="494"/>
          </a:xfrm>
        </p:grpSpPr>
        <p:sp>
          <p:nvSpPr>
            <p:cNvPr id="108" name="Google Shape;108;p19"/>
            <p:cNvSpPr txBox="1"/>
            <p:nvPr/>
          </p:nvSpPr>
          <p:spPr>
            <a:xfrm>
              <a:off x="3833" y="2458"/>
              <a:ext cx="1005" cy="49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s-ES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ICO Girona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Hospital Doctor Trueta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Av. França s/n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17007 Girona</a:t>
              </a:r>
              <a:endPara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09" name="Google Shape;109;p19"/>
            <p:cNvCxnSpPr/>
            <p:nvPr/>
          </p:nvCxnSpPr>
          <p:spPr>
            <a:xfrm>
              <a:off x="3833" y="2478"/>
              <a:ext cx="0" cy="45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110" name="Google Shape;11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64345" y="3321522"/>
            <a:ext cx="649288" cy="619125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19"/>
          <p:cNvSpPr txBox="1"/>
          <p:nvPr/>
        </p:nvSpPr>
        <p:spPr>
          <a:xfrm>
            <a:off x="1713633" y="3435822"/>
            <a:ext cx="1873250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@ICOnoticies</a:t>
            </a:r>
            <a:endParaRPr/>
          </a:p>
        </p:txBody>
      </p:sp>
      <p:pic>
        <p:nvPicPr>
          <p:cNvPr id="112" name="Google Shape;112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01195" y="3292947"/>
            <a:ext cx="647700" cy="623888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9"/>
          <p:cNvSpPr txBox="1"/>
          <p:nvPr/>
        </p:nvSpPr>
        <p:spPr>
          <a:xfrm>
            <a:off x="4448895" y="3435822"/>
            <a:ext cx="4176713" cy="366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lang="es-ES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www.facebook.com/ICOnoticies</a:t>
            </a:r>
            <a:endParaRPr/>
          </a:p>
        </p:txBody>
      </p:sp>
      <p:grpSp>
        <p:nvGrpSpPr>
          <p:cNvPr id="114" name="Google Shape;114;p19"/>
          <p:cNvGrpSpPr/>
          <p:nvPr/>
        </p:nvGrpSpPr>
        <p:grpSpPr>
          <a:xfrm>
            <a:off x="6142756" y="4516066"/>
            <a:ext cx="2914651" cy="1138237"/>
            <a:chOff x="3676" y="2393"/>
            <a:chExt cx="1836" cy="717"/>
          </a:xfrm>
        </p:grpSpPr>
        <p:sp>
          <p:nvSpPr>
            <p:cNvPr id="115" name="Google Shape;115;p19"/>
            <p:cNvSpPr txBox="1"/>
            <p:nvPr/>
          </p:nvSpPr>
          <p:spPr>
            <a:xfrm>
              <a:off x="3690" y="2393"/>
              <a:ext cx="1822" cy="717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s-ES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ICO Camp de Tarragona i Terres 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Arial"/>
                <a:buNone/>
              </a:pPr>
              <a:r>
                <a:rPr lang="es-ES" sz="1200" b="1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de l’Ebre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Hospital Joan XXIII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C. Dr. Mallafrè Guasch, 4 43005 Tarragona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Hospital Verge de la Cinta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es-ES" sz="1100" b="0" i="0" u="none" strike="noStrike" cap="none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C. de les Esplanetes, 14 43500 Tortosa</a:t>
              </a:r>
              <a:endPara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16" name="Google Shape;116;p19"/>
            <p:cNvCxnSpPr/>
            <p:nvPr/>
          </p:nvCxnSpPr>
          <p:spPr>
            <a:xfrm>
              <a:off x="3676" y="2478"/>
              <a:ext cx="0" cy="453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pic>
        <p:nvPicPr>
          <p:cNvPr id="117" name="Google Shape;117;p19" descr="Departament JPEG.jp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241067" y="1491730"/>
            <a:ext cx="3603364" cy="576064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p19" descr="ICO_10_A_Color.jpg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5024959" y="1203698"/>
            <a:ext cx="2231536" cy="1115768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/>
          <p:nvPr/>
        </p:nvSpPr>
        <p:spPr>
          <a:xfrm>
            <a:off x="8342165" y="116632"/>
            <a:ext cx="719137" cy="865188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itulo de seccion">
  <p:cSld name="Diapositiva de titulo de secc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/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/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/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y objetos">
  <p:cSld name="Titulo y objeto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body" idx="1"/>
          </p:nvPr>
        </p:nvSpPr>
        <p:spPr>
          <a:xfrm>
            <a:off x="457200" y="1268760"/>
            <a:ext cx="8229600" cy="4608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72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y objetos + nota">
  <p:cSld name="Titulo y objetos + nota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457200" y="1268761"/>
            <a:ext cx="8229600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72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3"/>
          </p:nvPr>
        </p:nvSpPr>
        <p:spPr>
          <a:xfrm>
            <a:off x="467544" y="5589240"/>
            <a:ext cx="648072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y objetos (cita larga)">
  <p:cSld name="Titulo y objetos (cita larga)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268761"/>
            <a:ext cx="8229600" cy="38884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2"/>
          </p:nvPr>
        </p:nvSpPr>
        <p:spPr>
          <a:xfrm>
            <a:off x="2267744" y="5157192"/>
            <a:ext cx="6480720" cy="10801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1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y objetos (ancho)">
  <p:cSld name="Titulo y objetos (ancho)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107504" y="1268761"/>
            <a:ext cx="8928992" cy="432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72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body" idx="3"/>
          </p:nvPr>
        </p:nvSpPr>
        <p:spPr>
          <a:xfrm>
            <a:off x="107504" y="5661248"/>
            <a:ext cx="864096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y objetos (estrecho)">
  <p:cSld name="Titulo y objetos (estrecho)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1763688" y="1268760"/>
            <a:ext cx="5328592" cy="4608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72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ulo y objetos + nota (estrecho)">
  <p:cSld name="Titulo y objetos + nota (estrecho)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216" cy="9221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24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body" idx="1"/>
          </p:nvPr>
        </p:nvSpPr>
        <p:spPr>
          <a:xfrm>
            <a:off x="1763688" y="1268760"/>
            <a:ext cx="5328592" cy="43204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72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r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1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3"/>
          </p:nvPr>
        </p:nvSpPr>
        <p:spPr>
          <a:xfrm>
            <a:off x="467544" y="5589240"/>
            <a:ext cx="6480720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3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  <a:defRPr sz="1500" b="0" i="0"/>
            </a:lvl1pPr>
            <a:lvl2pPr marL="914400" lvl="1" indent="-406400" algn="r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/>
            </a:lvl2pPr>
            <a:lvl3pPr marL="1371600" lvl="2" indent="-381000" algn="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/>
            </a:lvl3pPr>
            <a:lvl4pPr marL="1828800" lvl="3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/>
            </a:lvl4pPr>
            <a:lvl5pPr marL="2286000" lvl="4" indent="-355600" algn="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on" type="secHead">
  <p:cSld name="SECTION_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2" name="Google Shape;12;p1" descr="simbol"/>
          <p:cNvPicPr preferRelativeResize="0"/>
          <p:nvPr/>
        </p:nvPicPr>
        <p:blipFill rotWithShape="1">
          <a:blip r:embed="rId19">
            <a:alphaModFix/>
          </a:blip>
          <a:srcRect/>
          <a:stretch/>
        </p:blipFill>
        <p:spPr>
          <a:xfrm>
            <a:off x="8388350" y="331788"/>
            <a:ext cx="42227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"/>
          <p:cNvSpPr txBox="1">
            <a:spLocks noGrp="1"/>
          </p:cNvSpPr>
          <p:nvPr>
            <p:ph type="sldNum" idx="12"/>
          </p:nvPr>
        </p:nvSpPr>
        <p:spPr>
          <a:xfrm>
            <a:off x="1116013" y="6453188"/>
            <a:ext cx="503237" cy="287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buClr>
                <a:schemeClr val="lt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ES"/>
              <a:t>‹Nº›</a:t>
            </a:fld>
            <a:endParaRPr/>
          </a:p>
        </p:txBody>
      </p:sp>
      <p:pic>
        <p:nvPicPr>
          <p:cNvPr id="14" name="Google Shape;14;p1" descr="BarraICO2.jpg"/>
          <p:cNvPicPr preferRelativeResize="0"/>
          <p:nvPr/>
        </p:nvPicPr>
        <p:blipFill rotWithShape="1">
          <a:blip r:embed="rId20">
            <a:alphaModFix/>
          </a:blip>
          <a:srcRect/>
          <a:stretch/>
        </p:blipFill>
        <p:spPr>
          <a:xfrm>
            <a:off x="0" y="6251768"/>
            <a:ext cx="9144000" cy="633616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dgomez@iconcologia.ne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5" Type="http://schemas.openxmlformats.org/officeDocument/2006/relationships/hyperlink" Target="mailto:mireia@iconcologia.net" TargetMode="External"/><Relationship Id="rId4" Type="http://schemas.openxmlformats.org/officeDocument/2006/relationships/hyperlink" Target="mailto:ggnutti@idibell.cat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0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2400" b="1" dirty="0">
                <a:solidFill>
                  <a:srgbClr val="FF6600"/>
                </a:solidFill>
              </a:rPr>
              <a:t>MODELITZACIÓ MATEMÀTICA PER A LA PRESA DE DECISIONS EN SALUT (2)</a:t>
            </a:r>
            <a:endParaRPr sz="2400" b="1" dirty="0">
              <a:solidFill>
                <a:srgbClr val="FF6600"/>
              </a:solidFill>
            </a:endParaRPr>
          </a:p>
        </p:txBody>
      </p:sp>
      <p:sp>
        <p:nvSpPr>
          <p:cNvPr id="126" name="Google Shape;126;p2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2400" dirty="0"/>
              <a:t>Gerard </a:t>
            </a:r>
            <a:r>
              <a:rPr lang="es-ES" sz="2400" dirty="0" err="1"/>
              <a:t>Gnutti</a:t>
            </a:r>
            <a:r>
              <a:rPr lang="es-ES" sz="2400" dirty="0">
                <a:solidFill>
                  <a:schemeClr val="tx1"/>
                </a:solidFill>
              </a:rPr>
              <a:t>,</a:t>
            </a:r>
            <a:r>
              <a:rPr lang="es-ES" sz="2400" dirty="0">
                <a:solidFill>
                  <a:srgbClr val="FF0000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</a:rPr>
              <a:t>David Gómez, Mireia Diaz</a:t>
            </a:r>
            <a:endParaRPr sz="2400" dirty="0">
              <a:solidFill>
                <a:schemeClr val="tx1"/>
              </a:solidFill>
            </a:endParaRPr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2400" dirty="0"/>
              <a:t>Jornada I+D MESIO</a:t>
            </a:r>
            <a:endParaRPr sz="2400" dirty="0"/>
          </a:p>
          <a:p>
            <a:pPr marL="0" lvl="0" indent="0" algn="ctr" rtl="0">
              <a:spcBef>
                <a:spcPts val="640"/>
              </a:spcBef>
              <a:spcAft>
                <a:spcPts val="0"/>
              </a:spcAft>
              <a:buNone/>
            </a:pPr>
            <a:r>
              <a:rPr lang="es-ES" sz="2400" dirty="0"/>
              <a:t>Abril 2019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Exemple</a:t>
            </a:r>
            <a:r>
              <a:rPr lang="es-ES" dirty="0"/>
              <a:t>: </a:t>
            </a:r>
            <a:r>
              <a:rPr lang="es-ES" dirty="0" err="1"/>
              <a:t>Model</a:t>
            </a:r>
            <a:r>
              <a:rPr lang="es-ES" dirty="0"/>
              <a:t> de </a:t>
            </a:r>
            <a:r>
              <a:rPr lang="es-ES" dirty="0" err="1"/>
              <a:t>càncer</a:t>
            </a:r>
            <a:r>
              <a:rPr lang="es-ES" dirty="0"/>
              <a:t> de </a:t>
            </a:r>
            <a:r>
              <a:rPr lang="es-ES" dirty="0" err="1"/>
              <a:t>Pulmó</a:t>
            </a:r>
            <a:r>
              <a:rPr lang="es-ES" dirty="0"/>
              <a:t/>
            </a:r>
            <a:br>
              <a:rPr lang="es-ES" dirty="0"/>
            </a:br>
            <a:r>
              <a:rPr lang="es-ES" sz="2000" dirty="0"/>
              <a:t>La </a:t>
            </a:r>
            <a:r>
              <a:rPr lang="es-ES" sz="2000" dirty="0" err="1"/>
              <a:t>calibració</a:t>
            </a:r>
            <a:r>
              <a:rPr lang="es-ES" sz="2000" dirty="0"/>
              <a:t> (A </a:t>
            </a:r>
            <a:r>
              <a:rPr lang="es-ES" sz="2000" dirty="0" err="1"/>
              <a:t>millorar</a:t>
            </a:r>
            <a:r>
              <a:rPr lang="es-ES" sz="2000" dirty="0"/>
              <a:t>)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sz="2400" dirty="0" err="1"/>
              <a:t>Hem</a:t>
            </a:r>
            <a:r>
              <a:rPr lang="es-ES" sz="2400" dirty="0"/>
              <a:t> </a:t>
            </a:r>
            <a:r>
              <a:rPr lang="es-ES" sz="2400" dirty="0" err="1"/>
              <a:t>d’afegir</a:t>
            </a:r>
            <a:r>
              <a:rPr lang="es-ES" sz="2400" dirty="0"/>
              <a:t> </a:t>
            </a:r>
            <a:r>
              <a:rPr lang="es-ES" sz="2400" b="1" dirty="0" err="1"/>
              <a:t>restriccions</a:t>
            </a:r>
            <a:r>
              <a:rPr lang="es-ES" sz="2400" dirty="0"/>
              <a:t> al problema </a:t>
            </a:r>
            <a:r>
              <a:rPr lang="es-ES" sz="2400" dirty="0" err="1"/>
              <a:t>d’optimització</a:t>
            </a:r>
            <a:endParaRPr lang="es-ES" sz="2400" dirty="0"/>
          </a:p>
          <a:p>
            <a:pPr lvl="1">
              <a:buFont typeface="Wingdings" pitchFamily="2" charset="2"/>
              <a:buChar char="Ø"/>
            </a:pPr>
            <a:r>
              <a:rPr lang="es-ES" sz="2000" dirty="0"/>
              <a:t>De </a:t>
            </a:r>
            <a:r>
              <a:rPr lang="es-ES" sz="2000" b="1" dirty="0" err="1"/>
              <a:t>desigualtat</a:t>
            </a:r>
            <a:r>
              <a:rPr lang="es-ES" sz="2000" dirty="0"/>
              <a:t>: </a:t>
            </a:r>
            <a:r>
              <a:rPr lang="es-ES" sz="2000" dirty="0" err="1"/>
              <a:t>probabilitat</a:t>
            </a:r>
            <a:r>
              <a:rPr lang="es-ES" sz="2000" dirty="0"/>
              <a:t> de 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</a:rPr>
              <a:t>morir </a:t>
            </a:r>
            <a:r>
              <a:rPr lang="es-ES" sz="2000" dirty="0" smtClean="0">
                <a:solidFill>
                  <a:schemeClr val="accent6">
                    <a:lumMod val="75000"/>
                  </a:schemeClr>
                </a:solidFill>
              </a:rPr>
              <a:t>per </a:t>
            </a:r>
            <a:r>
              <a:rPr lang="es-ES" sz="2000" dirty="0" err="1">
                <a:solidFill>
                  <a:schemeClr val="accent6">
                    <a:lumMod val="75000"/>
                  </a:schemeClr>
                </a:solidFill>
              </a:rPr>
              <a:t>càncer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</a:rPr>
              <a:t> de </a:t>
            </a:r>
            <a:r>
              <a:rPr lang="es-ES" sz="2000" dirty="0" err="1">
                <a:solidFill>
                  <a:schemeClr val="accent6">
                    <a:lumMod val="75000"/>
                  </a:schemeClr>
                </a:solidFill>
              </a:rPr>
              <a:t>pulmó</a:t>
            </a:r>
            <a:endParaRPr lang="es-ES" sz="2000" dirty="0">
              <a:solidFill>
                <a:schemeClr val="accent6">
                  <a:lumMod val="75000"/>
                </a:schemeClr>
              </a:solidFill>
            </a:endParaRPr>
          </a:p>
          <a:p>
            <a:pPr lvl="1">
              <a:buFont typeface="Wingdings" pitchFamily="2" charset="2"/>
              <a:buChar char="Ø"/>
            </a:pPr>
            <a:r>
              <a:rPr lang="es-ES" sz="2000" dirty="0" err="1"/>
              <a:t>D’</a:t>
            </a:r>
            <a:r>
              <a:rPr lang="es-ES" sz="2000" b="1" dirty="0" err="1"/>
              <a:t>igualtat</a:t>
            </a:r>
            <a:r>
              <a:rPr lang="es-ES" sz="2000" dirty="0"/>
              <a:t>: </a:t>
            </a:r>
            <a:r>
              <a:rPr lang="es-ES" sz="2000" dirty="0" err="1"/>
              <a:t>probabilitat</a:t>
            </a:r>
            <a:r>
              <a:rPr lang="es-ES" sz="2000" dirty="0"/>
              <a:t> de </a:t>
            </a:r>
            <a:r>
              <a:rPr lang="es-ES" sz="2000" dirty="0">
                <a:solidFill>
                  <a:schemeClr val="accent1">
                    <a:lumMod val="75000"/>
                  </a:schemeClr>
                </a:solidFill>
              </a:rPr>
              <a:t>morir de causa natural</a:t>
            </a:r>
          </a:p>
          <a:p>
            <a:pPr marL="571500" lvl="1" indent="0">
              <a:buNone/>
            </a:pPr>
            <a:endParaRPr lang="es-ES" sz="2000" dirty="0"/>
          </a:p>
          <a:p>
            <a:pPr>
              <a:buFont typeface="Wingdings" pitchFamily="2" charset="2"/>
              <a:buChar char="Ø"/>
            </a:pPr>
            <a:r>
              <a:rPr lang="es-ES" sz="2400" dirty="0" err="1"/>
              <a:t>Ens</a:t>
            </a:r>
            <a:r>
              <a:rPr lang="es-ES" sz="2400" dirty="0"/>
              <a:t> </a:t>
            </a:r>
            <a:r>
              <a:rPr lang="es-ES" sz="2400" dirty="0" err="1"/>
              <a:t>trobem</a:t>
            </a:r>
            <a:r>
              <a:rPr lang="es-ES" sz="2400" dirty="0"/>
              <a:t> </a:t>
            </a:r>
            <a:r>
              <a:rPr lang="es-ES" sz="2400" dirty="0" err="1"/>
              <a:t>amb</a:t>
            </a:r>
            <a:r>
              <a:rPr lang="es-ES" sz="2400" dirty="0"/>
              <a:t> un problema </a:t>
            </a:r>
            <a:r>
              <a:rPr lang="es-ES" sz="2400" b="1" dirty="0" err="1"/>
              <a:t>d’optimització</a:t>
            </a:r>
            <a:r>
              <a:rPr lang="es-ES" sz="2400" b="1" dirty="0"/>
              <a:t> </a:t>
            </a:r>
            <a:r>
              <a:rPr lang="es-ES" sz="2400" b="1" dirty="0" err="1"/>
              <a:t>d’un</a:t>
            </a:r>
            <a:r>
              <a:rPr lang="es-ES" sz="2400" b="1" dirty="0"/>
              <a:t> </a:t>
            </a:r>
            <a:r>
              <a:rPr lang="es-ES" sz="2400" b="1" dirty="0" err="1"/>
              <a:t>polinomi</a:t>
            </a:r>
            <a:r>
              <a:rPr lang="es-ES" sz="2400" b="1" dirty="0"/>
              <a:t> </a:t>
            </a:r>
            <a:r>
              <a:rPr lang="es-ES" sz="2400" b="1" dirty="0" err="1"/>
              <a:t>amb</a:t>
            </a:r>
            <a:r>
              <a:rPr lang="es-ES" sz="2400" b="1" dirty="0"/>
              <a:t> </a:t>
            </a:r>
            <a:r>
              <a:rPr lang="es-ES" sz="2400" b="1" dirty="0" err="1"/>
              <a:t>restriccions</a:t>
            </a:r>
            <a:endParaRPr lang="es-ES" sz="2400" b="1" dirty="0"/>
          </a:p>
          <a:p>
            <a:pPr marL="114300" indent="0">
              <a:buNone/>
            </a:pPr>
            <a:endParaRPr lang="es-ES" sz="2400" dirty="0"/>
          </a:p>
          <a:p>
            <a:pPr marL="114300" indent="0">
              <a:buNone/>
            </a:pPr>
            <a:endParaRPr lang="es-ES" sz="2400" dirty="0"/>
          </a:p>
          <a:p>
            <a:pPr marL="114300" indent="0">
              <a:buNone/>
            </a:pPr>
            <a:endParaRPr lang="es-ES" sz="2400" dirty="0"/>
          </a:p>
          <a:p>
            <a:pPr marL="114300" indent="0">
              <a:buNone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 lvl="1">
              <a:buFont typeface="Wingdings" pitchFamily="2" charset="2"/>
              <a:buChar char="Ø"/>
            </a:pPr>
            <a:endParaRPr lang="es-ES" sz="2000" dirty="0"/>
          </a:p>
          <a:p>
            <a:pPr marL="114300" indent="0">
              <a:buNone/>
            </a:pP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10" name="Picture 8" descr="Resultat d'imatges de karush kuhn tucker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16" t="40680" r="36754" b="26157"/>
          <a:stretch/>
        </p:blipFill>
        <p:spPr bwMode="auto">
          <a:xfrm>
            <a:off x="2273300" y="3663494"/>
            <a:ext cx="4255516" cy="207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2046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100" cy="922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dirty="0" err="1"/>
              <a:t>Més</a:t>
            </a:r>
            <a:r>
              <a:rPr lang="es-ES" dirty="0"/>
              <a:t> </a:t>
            </a:r>
            <a:r>
              <a:rPr lang="es-ES" dirty="0" err="1"/>
              <a:t>projectes</a:t>
            </a:r>
            <a:r>
              <a:rPr lang="es-ES" dirty="0"/>
              <a:t>!</a:t>
            </a:r>
            <a:endParaRPr dirty="0"/>
          </a:p>
        </p:txBody>
      </p:sp>
      <p:sp>
        <p:nvSpPr>
          <p:cNvPr id="230" name="Google Shape;230;p33"/>
          <p:cNvSpPr txBox="1">
            <a:spLocks noGrp="1"/>
          </p:cNvSpPr>
          <p:nvPr>
            <p:ph type="body" idx="1"/>
          </p:nvPr>
        </p:nvSpPr>
        <p:spPr>
          <a:xfrm>
            <a:off x="562902" y="1903109"/>
            <a:ext cx="6163996" cy="36447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360"/>
              </a:spcBef>
              <a:spcAft>
                <a:spcPts val="0"/>
              </a:spcAft>
              <a:buSzPts val="2400"/>
              <a:buFont typeface="Wingdings" panose="05000000000000000000" pitchFamily="2" charset="2"/>
              <a:buChar char="Ø"/>
            </a:pPr>
            <a:r>
              <a:rPr lang="en-US" sz="2400" dirty="0" err="1"/>
              <a:t>Pregunteu-nos</a:t>
            </a:r>
            <a:r>
              <a:rPr lang="en-US" sz="2400" dirty="0"/>
              <a:t> </a:t>
            </a:r>
            <a:r>
              <a:rPr lang="en-US" sz="2400" dirty="0" err="1"/>
              <a:t>si</a:t>
            </a:r>
            <a:r>
              <a:rPr lang="en-US" sz="2400" dirty="0"/>
              <a:t> us </a:t>
            </a:r>
            <a:r>
              <a:rPr lang="en-US" sz="2400" dirty="0" err="1"/>
              <a:t>interessa</a:t>
            </a:r>
            <a:r>
              <a:rPr lang="en-US" sz="2400" dirty="0"/>
              <a:t>!</a:t>
            </a:r>
          </a:p>
          <a:p>
            <a:pPr lvl="1" indent="-381000">
              <a:buSzPts val="2400"/>
              <a:buFont typeface="Wingdings" panose="05000000000000000000" pitchFamily="2" charset="2"/>
              <a:buChar char="Ø"/>
            </a:pPr>
            <a:r>
              <a:rPr lang="es-ES" sz="2000" dirty="0" smtClean="0"/>
              <a:t>David: </a:t>
            </a:r>
            <a:r>
              <a:rPr lang="es-ES" sz="2000" dirty="0" smtClean="0">
                <a:hlinkClick r:id="rId3"/>
              </a:rPr>
              <a:t>dgomez@iconcologia.net</a:t>
            </a:r>
            <a:r>
              <a:rPr lang="es-ES" sz="2000" dirty="0" smtClean="0"/>
              <a:t>	</a:t>
            </a:r>
          </a:p>
          <a:p>
            <a:pPr lvl="1" indent="-381000">
              <a:buSzPts val="2400"/>
              <a:buFont typeface="Wingdings" panose="05000000000000000000" pitchFamily="2" charset="2"/>
              <a:buChar char="Ø"/>
            </a:pPr>
            <a:r>
              <a:rPr lang="es-ES" sz="2000" dirty="0" smtClean="0"/>
              <a:t>Gerard: </a:t>
            </a:r>
            <a:r>
              <a:rPr lang="es-ES" sz="2000" dirty="0" smtClean="0">
                <a:hlinkClick r:id="rId4"/>
              </a:rPr>
              <a:t>ggnutti@idibell.cat</a:t>
            </a:r>
            <a:endParaRPr lang="es-ES" sz="2000" dirty="0" smtClean="0"/>
          </a:p>
          <a:p>
            <a:pPr lvl="1" indent="-381000">
              <a:buSzPts val="2400"/>
              <a:buFont typeface="Wingdings" panose="05000000000000000000" pitchFamily="2" charset="2"/>
              <a:buChar char="Ø"/>
            </a:pPr>
            <a:r>
              <a:rPr lang="es-ES" sz="2000" dirty="0" smtClean="0"/>
              <a:t>Mireia: </a:t>
            </a:r>
            <a:r>
              <a:rPr lang="es-ES" sz="2000" dirty="0" smtClean="0">
                <a:hlinkClick r:id="rId5"/>
              </a:rPr>
              <a:t>mireia@iconcologia.net</a:t>
            </a:r>
            <a:endParaRPr lang="es-ES" sz="2000" dirty="0" smtClean="0"/>
          </a:p>
          <a:p>
            <a:pPr lvl="1" indent="-381000">
              <a:buSzPts val="2400"/>
              <a:buFont typeface="Wingdings" panose="05000000000000000000" pitchFamily="2" charset="2"/>
              <a:buChar char="Ø"/>
            </a:pPr>
            <a:r>
              <a:rPr lang="es-ES" sz="2000" dirty="0" err="1" smtClean="0"/>
              <a:t>Telèfon</a:t>
            </a:r>
            <a:r>
              <a:rPr lang="es-ES" sz="2000" dirty="0" smtClean="0"/>
              <a:t>: 93 260 73 37</a:t>
            </a:r>
          </a:p>
          <a:p>
            <a:pPr lvl="1" indent="-381000">
              <a:buSzPts val="2400"/>
              <a:buFont typeface="Wingdings" panose="05000000000000000000" pitchFamily="2" charset="2"/>
              <a:buChar char="Ø"/>
            </a:pPr>
            <a:endParaRPr sz="2000" dirty="0"/>
          </a:p>
        </p:txBody>
      </p:sp>
      <p:sp>
        <p:nvSpPr>
          <p:cNvPr id="231" name="Google Shape;231;p33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600" cy="288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2050" name="Picture 2" descr="Image result for science png">
            <a:extLst>
              <a:ext uri="{FF2B5EF4-FFF2-40B4-BE49-F238E27FC236}">
                <a16:creationId xmlns="" xmlns:a16="http://schemas.microsoft.com/office/drawing/2014/main" id="{B92290B9-3BAB-44AB-8BDC-898D2780F5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9625" y="2410026"/>
            <a:ext cx="241935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0386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100" cy="922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Qui som</a:t>
            </a:r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body" idx="1"/>
          </p:nvPr>
        </p:nvSpPr>
        <p:spPr>
          <a:xfrm>
            <a:off x="457200" y="1268760"/>
            <a:ext cx="8229600" cy="4608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spcBef>
                <a:spcPts val="360"/>
              </a:spcBef>
              <a:spcAft>
                <a:spcPts val="0"/>
              </a:spcAft>
              <a:buSzPts val="2400"/>
              <a:buChar char="➢"/>
            </a:pPr>
            <a:r>
              <a:rPr lang="es-ES" sz="2400" dirty="0" err="1">
                <a:solidFill>
                  <a:schemeClr val="tx1"/>
                </a:solidFill>
              </a:rPr>
              <a:t>Health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Economics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</a:rPr>
              <a:t>in </a:t>
            </a:r>
            <a:r>
              <a:rPr lang="es-ES" sz="2400" dirty="0" err="1">
                <a:solidFill>
                  <a:schemeClr val="tx1"/>
                </a:solidFill>
              </a:rPr>
              <a:t>Cancer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Research</a:t>
            </a:r>
            <a:r>
              <a:rPr lang="es-ES" sz="2400" dirty="0">
                <a:solidFill>
                  <a:schemeClr val="tx1"/>
                </a:solidFill>
              </a:rPr>
              <a:t> (HECR)</a:t>
            </a:r>
            <a:endParaRPr sz="2400" dirty="0">
              <a:solidFill>
                <a:schemeClr val="tx1"/>
              </a:solidFill>
            </a:endParaRP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s-ES" sz="2200" dirty="0" err="1"/>
              <a:t>Institut</a:t>
            </a:r>
            <a:r>
              <a:rPr lang="es-ES" sz="2200" dirty="0"/>
              <a:t> </a:t>
            </a:r>
            <a:r>
              <a:rPr lang="es-ES" sz="2200" dirty="0" err="1"/>
              <a:t>Català</a:t>
            </a:r>
            <a:r>
              <a:rPr lang="es-ES" sz="2200" dirty="0"/>
              <a:t> </a:t>
            </a:r>
            <a:r>
              <a:rPr lang="es-ES" sz="2200" dirty="0" err="1"/>
              <a:t>d’Oncologia</a:t>
            </a:r>
            <a:r>
              <a:rPr lang="es-ES" sz="2200" dirty="0"/>
              <a:t> (ICO)</a:t>
            </a:r>
            <a:endParaRPr sz="2200" dirty="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s-ES" sz="2200" dirty="0" err="1"/>
              <a:t>Institut</a:t>
            </a:r>
            <a:r>
              <a:rPr lang="es-ES" sz="2200" dirty="0"/>
              <a:t> </a:t>
            </a:r>
            <a:r>
              <a:rPr lang="es-ES" sz="2200" dirty="0" err="1"/>
              <a:t>d’Investigació</a:t>
            </a:r>
            <a:r>
              <a:rPr lang="es-ES" sz="2200" dirty="0"/>
              <a:t> </a:t>
            </a:r>
            <a:r>
              <a:rPr lang="es-ES" sz="2200" dirty="0" err="1"/>
              <a:t>Biomèdica</a:t>
            </a:r>
            <a:r>
              <a:rPr lang="es-ES" sz="2200" dirty="0"/>
              <a:t> de Bellvitge (IDIBELL)</a:t>
            </a:r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endParaRPr lang="es-ES" sz="2200" dirty="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endParaRPr lang="es-ES" sz="2200" dirty="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endParaRPr lang="en-US" sz="2200" dirty="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endParaRPr lang="en-US" sz="2200" dirty="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endParaRPr lang="en-US" sz="2200" dirty="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endParaRPr sz="2200"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s-ES" sz="2400" dirty="0" err="1"/>
              <a:t>Col·laboració</a:t>
            </a:r>
            <a:r>
              <a:rPr lang="es-ES" sz="2400" dirty="0"/>
              <a:t> </a:t>
            </a:r>
            <a:r>
              <a:rPr lang="es-ES" sz="2400" dirty="0" err="1"/>
              <a:t>amb</a:t>
            </a:r>
            <a:r>
              <a:rPr lang="es-ES" sz="2400" dirty="0"/>
              <a:t> </a:t>
            </a:r>
            <a:r>
              <a:rPr lang="es-ES" sz="2400" dirty="0" err="1"/>
              <a:t>altres</a:t>
            </a:r>
            <a:r>
              <a:rPr lang="es-ES" sz="2400" dirty="0"/>
              <a:t> </a:t>
            </a:r>
            <a:r>
              <a:rPr lang="es-ES" sz="2400" dirty="0" err="1"/>
              <a:t>institucions</a:t>
            </a:r>
            <a:endParaRPr sz="2400" dirty="0"/>
          </a:p>
          <a:p>
            <a:pPr marL="914400" lvl="1" indent="-368300" algn="l" rtl="0">
              <a:spcBef>
                <a:spcPts val="0"/>
              </a:spcBef>
              <a:spcAft>
                <a:spcPts val="0"/>
              </a:spcAft>
              <a:buSzPts val="2200"/>
              <a:buChar char="○"/>
            </a:pPr>
            <a:r>
              <a:rPr lang="es-ES" sz="2200" dirty="0"/>
              <a:t>Hospital de Bellvitge, </a:t>
            </a:r>
            <a:r>
              <a:rPr lang="es-ES" sz="2200" dirty="0" err="1"/>
              <a:t>Associació</a:t>
            </a:r>
            <a:r>
              <a:rPr lang="es-ES" sz="2200" dirty="0"/>
              <a:t> </a:t>
            </a:r>
            <a:r>
              <a:rPr lang="es-ES" sz="2200" dirty="0" err="1"/>
              <a:t>Espanyola</a:t>
            </a:r>
            <a:r>
              <a:rPr lang="es-ES" sz="2200" dirty="0"/>
              <a:t> Contra el </a:t>
            </a:r>
            <a:r>
              <a:rPr lang="es-ES" sz="2200" dirty="0" err="1"/>
              <a:t>Càncer</a:t>
            </a:r>
            <a:r>
              <a:rPr lang="es-ES" sz="2200" dirty="0"/>
              <a:t>, ...</a:t>
            </a:r>
            <a:endParaRPr sz="2200" dirty="0"/>
          </a:p>
        </p:txBody>
      </p:sp>
      <p:sp>
        <p:nvSpPr>
          <p:cNvPr id="134" name="Google Shape;134;p21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600" cy="288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D247BFC3-F2C5-4129-A474-2A119EA82C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6587" y="2628900"/>
            <a:ext cx="26003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7859100" cy="9222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/>
              <a:t>Què fem</a:t>
            </a:r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body" idx="1"/>
          </p:nvPr>
        </p:nvSpPr>
        <p:spPr>
          <a:xfrm>
            <a:off x="457200" y="1484680"/>
            <a:ext cx="8229600" cy="4608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3810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➢"/>
            </a:pPr>
            <a:r>
              <a:rPr lang="es-ES" sz="2400" dirty="0" err="1">
                <a:solidFill>
                  <a:schemeClr val="tx1"/>
                </a:solidFill>
              </a:rPr>
              <a:t>Avaluació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econòmica</a:t>
            </a:r>
            <a:r>
              <a:rPr lang="es-ES" sz="2400" dirty="0">
                <a:solidFill>
                  <a:schemeClr val="tx1"/>
                </a:solidFill>
              </a:rPr>
              <a:t> de noves </a:t>
            </a:r>
            <a:r>
              <a:rPr lang="es-ES" sz="2400" dirty="0" err="1">
                <a:solidFill>
                  <a:schemeClr val="tx1"/>
                </a:solidFill>
              </a:rPr>
              <a:t>intervencions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mèdiques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relacionades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amb</a:t>
            </a:r>
            <a:r>
              <a:rPr lang="es-ES" sz="2400" dirty="0">
                <a:solidFill>
                  <a:schemeClr val="tx1"/>
                </a:solidFill>
              </a:rPr>
              <a:t> el </a:t>
            </a:r>
            <a:r>
              <a:rPr lang="es-ES" sz="2400" dirty="0" err="1">
                <a:solidFill>
                  <a:schemeClr val="tx1"/>
                </a:solidFill>
              </a:rPr>
              <a:t>càncer</a:t>
            </a:r>
            <a:endParaRPr sz="2400" dirty="0">
              <a:solidFill>
                <a:schemeClr val="tx1"/>
              </a:solidFill>
            </a:endParaRPr>
          </a:p>
          <a:p>
            <a:pPr marL="717550" marR="0" lvl="1" indent="-2714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</a:rPr>
              <a:t>Mesura </a:t>
            </a:r>
            <a:r>
              <a:rPr lang="es-ES" sz="2200" dirty="0">
                <a:solidFill>
                  <a:schemeClr val="tx1"/>
                </a:solidFill>
              </a:rPr>
              <a:t>de </a:t>
            </a:r>
            <a:r>
              <a:rPr lang="es-ES" sz="2200" dirty="0" err="1">
                <a:solidFill>
                  <a:schemeClr val="tx1"/>
                </a:solidFill>
              </a:rPr>
              <a:t>l’efectivitat</a:t>
            </a:r>
            <a:r>
              <a:rPr lang="es-ES" sz="2200" dirty="0">
                <a:solidFill>
                  <a:schemeClr val="tx1"/>
                </a:solidFill>
              </a:rPr>
              <a:t> (</a:t>
            </a:r>
            <a:r>
              <a:rPr lang="es-ES" sz="2200" dirty="0" err="1">
                <a:solidFill>
                  <a:schemeClr val="tx1"/>
                </a:solidFill>
              </a:rPr>
              <a:t>p.e</a:t>
            </a:r>
            <a:r>
              <a:rPr lang="es-ES" sz="2200" dirty="0">
                <a:solidFill>
                  <a:schemeClr val="tx1"/>
                </a:solidFill>
              </a:rPr>
              <a:t>. </a:t>
            </a:r>
            <a:r>
              <a:rPr lang="es-ES" sz="2200" dirty="0" err="1">
                <a:solidFill>
                  <a:schemeClr val="tx1"/>
                </a:solidFill>
              </a:rPr>
              <a:t>anys</a:t>
            </a:r>
            <a:r>
              <a:rPr lang="es-ES" sz="2200" dirty="0">
                <a:solidFill>
                  <a:schemeClr val="tx1"/>
                </a:solidFill>
              </a:rPr>
              <a:t> de vida </a:t>
            </a:r>
            <a:r>
              <a:rPr lang="es-ES" sz="2200" dirty="0" err="1">
                <a:solidFill>
                  <a:schemeClr val="tx1"/>
                </a:solidFill>
              </a:rPr>
              <a:t>guanyats</a:t>
            </a:r>
            <a:r>
              <a:rPr lang="es-ES" sz="2200" dirty="0">
                <a:solidFill>
                  <a:schemeClr val="tx1"/>
                </a:solidFill>
              </a:rPr>
              <a:t>)</a:t>
            </a:r>
            <a:endParaRPr sz="2200" dirty="0">
              <a:solidFill>
                <a:schemeClr val="tx1"/>
              </a:solidFill>
            </a:endParaRPr>
          </a:p>
          <a:p>
            <a:pPr marL="717550" marR="0" lvl="1" indent="-27146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Wingdings" panose="05000000000000000000" pitchFamily="2" charset="2"/>
              <a:buChar char="§"/>
            </a:pPr>
            <a:r>
              <a:rPr lang="es-ES" sz="2200" dirty="0" smtClean="0">
                <a:solidFill>
                  <a:schemeClr val="tx1"/>
                </a:solidFill>
              </a:rPr>
              <a:t>Mesura </a:t>
            </a:r>
            <a:r>
              <a:rPr lang="es-ES" sz="2200" dirty="0" err="1" smtClean="0">
                <a:solidFill>
                  <a:schemeClr val="tx1"/>
                </a:solidFill>
              </a:rPr>
              <a:t>dels</a:t>
            </a:r>
            <a:r>
              <a:rPr lang="es-ES" sz="2200" dirty="0" smtClean="0">
                <a:solidFill>
                  <a:schemeClr val="tx1"/>
                </a:solidFill>
              </a:rPr>
              <a:t> </a:t>
            </a:r>
            <a:r>
              <a:rPr lang="es-ES" sz="2200" dirty="0">
                <a:solidFill>
                  <a:schemeClr val="tx1"/>
                </a:solidFill>
              </a:rPr>
              <a:t>costos (€)</a:t>
            </a:r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Wingdings" panose="05000000000000000000" pitchFamily="2" charset="2"/>
              <a:buChar char="§"/>
            </a:pPr>
            <a:endParaRPr lang="es-ES" sz="2200" dirty="0">
              <a:solidFill>
                <a:schemeClr val="tx1"/>
              </a:solidFill>
            </a:endParaRPr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Wingdings" panose="05000000000000000000" pitchFamily="2" charset="2"/>
              <a:buChar char="§"/>
            </a:pPr>
            <a:endParaRPr lang="es-ES" sz="2200" dirty="0">
              <a:solidFill>
                <a:schemeClr val="tx1"/>
              </a:solidFill>
            </a:endParaRPr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Wingdings" panose="05000000000000000000" pitchFamily="2" charset="2"/>
              <a:buChar char="§"/>
            </a:pPr>
            <a:endParaRPr lang="es-ES" sz="2200" dirty="0">
              <a:solidFill>
                <a:schemeClr val="tx1"/>
              </a:solidFill>
            </a:endParaRPr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Wingdings" panose="05000000000000000000" pitchFamily="2" charset="2"/>
              <a:buChar char="§"/>
            </a:pPr>
            <a:endParaRPr lang="es-ES" sz="2200" dirty="0">
              <a:solidFill>
                <a:schemeClr val="tx1"/>
              </a:solidFill>
            </a:endParaRPr>
          </a:p>
          <a:p>
            <a:pPr marL="914400" marR="0" lvl="1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Wingdings" panose="05000000000000000000" pitchFamily="2" charset="2"/>
              <a:buChar char="§"/>
            </a:pPr>
            <a:endParaRPr sz="2200" dirty="0">
              <a:solidFill>
                <a:schemeClr val="tx1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s-ES" sz="2400" dirty="0" err="1">
                <a:solidFill>
                  <a:schemeClr val="tx1"/>
                </a:solidFill>
              </a:rPr>
              <a:t>Comparació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amb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intervencions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actuals</a:t>
            </a:r>
            <a:r>
              <a:rPr lang="es-ES" sz="2400" dirty="0">
                <a:solidFill>
                  <a:schemeClr val="tx1"/>
                </a:solidFill>
              </a:rPr>
              <a:t> per a la presa de </a:t>
            </a:r>
            <a:r>
              <a:rPr lang="es-ES" sz="2400" dirty="0" err="1" smtClean="0">
                <a:solidFill>
                  <a:schemeClr val="tx1"/>
                </a:solidFill>
              </a:rPr>
              <a:t>decisions</a:t>
            </a:r>
            <a:endParaRPr sz="2400" dirty="0">
              <a:solidFill>
                <a:schemeClr val="tx1"/>
              </a:solidFill>
            </a:endParaRPr>
          </a:p>
          <a:p>
            <a:pPr marL="457200" marR="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➢"/>
            </a:pPr>
            <a:r>
              <a:rPr lang="es-ES" sz="2400" dirty="0" err="1">
                <a:solidFill>
                  <a:schemeClr val="tx1"/>
                </a:solidFill>
              </a:rPr>
              <a:t>Necessitat</a:t>
            </a:r>
            <a:r>
              <a:rPr lang="es-ES" sz="2400" dirty="0">
                <a:solidFill>
                  <a:schemeClr val="tx1"/>
                </a:solidFill>
              </a:rPr>
              <a:t> de </a:t>
            </a:r>
            <a:r>
              <a:rPr lang="es-ES" sz="2400" dirty="0" err="1">
                <a:solidFill>
                  <a:schemeClr val="tx1"/>
                </a:solidFill>
              </a:rPr>
              <a:t>models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matemàtics</a:t>
            </a:r>
            <a:endParaRPr sz="2400" dirty="0">
              <a:solidFill>
                <a:schemeClr val="tx1"/>
              </a:solidFill>
            </a:endParaRPr>
          </a:p>
        </p:txBody>
      </p:sp>
      <p:sp>
        <p:nvSpPr>
          <p:cNvPr id="142" name="Google Shape;142;p22"/>
          <p:cNvSpPr txBox="1">
            <a:spLocks noGrp="1"/>
          </p:cNvSpPr>
          <p:nvPr>
            <p:ph type="body" idx="2"/>
          </p:nvPr>
        </p:nvSpPr>
        <p:spPr>
          <a:xfrm>
            <a:off x="2267744" y="5949280"/>
            <a:ext cx="6480600" cy="2880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30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124" name="Picture 4" descr="Related image">
            <a:extLst>
              <a:ext uri="{FF2B5EF4-FFF2-40B4-BE49-F238E27FC236}">
                <a16:creationId xmlns:a16="http://schemas.microsoft.com/office/drawing/2014/main" xmlns="" id="{162BF399-5552-4C73-B15B-E6884C79A5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06457" y="3080351"/>
            <a:ext cx="1310665" cy="121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Image result for health png">
            <a:extLst>
              <a:ext uri="{FF2B5EF4-FFF2-40B4-BE49-F238E27FC236}">
                <a16:creationId xmlns:a16="http://schemas.microsoft.com/office/drawing/2014/main" xmlns="" id="{800DF6EC-524B-49DF-A400-2511206A0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7614" y="3594529"/>
            <a:ext cx="617294" cy="6172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Image result for money png">
            <a:extLst>
              <a:ext uri="{FF2B5EF4-FFF2-40B4-BE49-F238E27FC236}">
                <a16:creationId xmlns:a16="http://schemas.microsoft.com/office/drawing/2014/main" xmlns="" id="{65628310-9E92-4312-AC07-289DA652E6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0673" y="3078872"/>
            <a:ext cx="930152" cy="930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Exemple</a:t>
            </a:r>
            <a:r>
              <a:rPr lang="es-ES" dirty="0"/>
              <a:t>: </a:t>
            </a:r>
            <a:r>
              <a:rPr lang="es-ES" dirty="0" err="1"/>
              <a:t>Model</a:t>
            </a:r>
            <a:r>
              <a:rPr lang="es-ES" dirty="0"/>
              <a:t> de </a:t>
            </a:r>
            <a:r>
              <a:rPr lang="es-ES" dirty="0" err="1"/>
              <a:t>càncer</a:t>
            </a:r>
            <a:r>
              <a:rPr lang="es-ES" dirty="0"/>
              <a:t> de </a:t>
            </a:r>
            <a:r>
              <a:rPr lang="es-ES" dirty="0" err="1"/>
              <a:t>Pulmó</a:t>
            </a:r>
            <a:r>
              <a:rPr lang="es-ES" dirty="0"/>
              <a:t/>
            </a:r>
            <a:br>
              <a:rPr lang="es-ES" dirty="0"/>
            </a:br>
            <a:r>
              <a:rPr lang="es-ES" sz="2000" dirty="0"/>
              <a:t>El </a:t>
            </a:r>
            <a:r>
              <a:rPr lang="es-ES" sz="2000" dirty="0" err="1"/>
              <a:t>model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sz="2400" dirty="0" err="1"/>
              <a:t>Volem</a:t>
            </a:r>
            <a:r>
              <a:rPr lang="es-ES" sz="2400" dirty="0"/>
              <a:t> </a:t>
            </a:r>
            <a:r>
              <a:rPr lang="es-ES" sz="2400" dirty="0" smtClean="0"/>
              <a:t>avaluar </a:t>
            </a:r>
            <a:r>
              <a:rPr lang="es-ES" sz="2400" dirty="0" err="1"/>
              <a:t>diferents</a:t>
            </a:r>
            <a:r>
              <a:rPr lang="es-ES" sz="2400" dirty="0"/>
              <a:t> </a:t>
            </a:r>
            <a:r>
              <a:rPr lang="es-ES" sz="2400" dirty="0" err="1"/>
              <a:t>intervencions</a:t>
            </a:r>
            <a:r>
              <a:rPr lang="es-ES" sz="2400" dirty="0"/>
              <a:t> per la </a:t>
            </a:r>
            <a:r>
              <a:rPr lang="es-ES" sz="2400" dirty="0" err="1"/>
              <a:t>prevenció</a:t>
            </a:r>
            <a:r>
              <a:rPr lang="es-ES" sz="2400" dirty="0"/>
              <a:t> del </a:t>
            </a:r>
            <a:r>
              <a:rPr lang="es-ES" sz="2400" dirty="0" err="1"/>
              <a:t>càncer</a:t>
            </a:r>
            <a:r>
              <a:rPr lang="es-ES" sz="2400" dirty="0"/>
              <a:t> de </a:t>
            </a:r>
            <a:r>
              <a:rPr lang="es-ES" sz="2400" dirty="0" err="1"/>
              <a:t>pulmó</a:t>
            </a:r>
            <a:endParaRPr lang="es-ES" sz="2400" dirty="0"/>
          </a:p>
          <a:p>
            <a:pPr>
              <a:buFont typeface="Wingdings" pitchFamily="2" charset="2"/>
              <a:buChar char="Ø"/>
            </a:pPr>
            <a:r>
              <a:rPr lang="es-ES" sz="2400" dirty="0" err="1"/>
              <a:t>Construïm</a:t>
            </a:r>
            <a:r>
              <a:rPr lang="es-ES" sz="2400" dirty="0"/>
              <a:t> un </a:t>
            </a:r>
            <a:r>
              <a:rPr lang="es-ES" sz="2400" dirty="0" err="1"/>
              <a:t>model</a:t>
            </a:r>
            <a:r>
              <a:rPr lang="es-ES" sz="2400" dirty="0"/>
              <a:t> de </a:t>
            </a:r>
            <a:r>
              <a:rPr lang="es-ES" sz="2400" b="1" dirty="0" err="1"/>
              <a:t>microsimulació</a:t>
            </a:r>
            <a:r>
              <a:rPr lang="es-ES" sz="2400" b="1" dirty="0"/>
              <a:t> </a:t>
            </a:r>
            <a:r>
              <a:rPr lang="es-ES" sz="2400" b="1" dirty="0" err="1"/>
              <a:t>basat</a:t>
            </a:r>
            <a:r>
              <a:rPr lang="es-ES" sz="2400" b="1" dirty="0"/>
              <a:t> en una cadena de </a:t>
            </a:r>
            <a:r>
              <a:rPr lang="es-ES" sz="2400" b="1" dirty="0" err="1"/>
              <a:t>Markov</a:t>
            </a:r>
            <a:endParaRPr lang="es-ES" sz="2400" b="1" dirty="0"/>
          </a:p>
          <a:p>
            <a:pPr>
              <a:buFont typeface="Wingdings" pitchFamily="2" charset="2"/>
              <a:buChar char="Ø"/>
            </a:pPr>
            <a:endParaRPr lang="es-ES" sz="2400" b="1" dirty="0"/>
          </a:p>
          <a:p>
            <a:pPr>
              <a:buFont typeface="Wingdings" pitchFamily="2" charset="2"/>
              <a:buChar char="Ø"/>
            </a:pPr>
            <a:endParaRPr lang="es-ES" sz="2400" b="1" dirty="0"/>
          </a:p>
          <a:p>
            <a:pPr>
              <a:buFont typeface="Wingdings" pitchFamily="2" charset="2"/>
              <a:buChar char="Ø"/>
            </a:pPr>
            <a:endParaRPr lang="es-ES" sz="2400" b="1" dirty="0"/>
          </a:p>
          <a:p>
            <a:pPr>
              <a:buFont typeface="Wingdings" pitchFamily="2" charset="2"/>
              <a:buChar char="Ø"/>
            </a:pPr>
            <a:endParaRPr lang="es-ES" sz="2400" b="1" dirty="0"/>
          </a:p>
          <a:p>
            <a:pPr>
              <a:buFont typeface="Wingdings" pitchFamily="2" charset="2"/>
              <a:buChar char="Ø"/>
            </a:pPr>
            <a:endParaRPr lang="es-ES" sz="2400" b="1" dirty="0"/>
          </a:p>
          <a:p>
            <a:pPr>
              <a:buFont typeface="Wingdings" pitchFamily="2" charset="2"/>
              <a:buChar char="Ø"/>
            </a:pPr>
            <a:endParaRPr lang="es-ES" sz="2400" b="1" dirty="0"/>
          </a:p>
          <a:p>
            <a:pPr>
              <a:buFont typeface="Wingdings" pitchFamily="2" charset="2"/>
              <a:buChar char="Ø"/>
            </a:pPr>
            <a:r>
              <a:rPr lang="es-ES" sz="2400" dirty="0" err="1" smtClean="0"/>
              <a:t>És</a:t>
            </a:r>
            <a:r>
              <a:rPr lang="es-ES" sz="2400" dirty="0" smtClean="0"/>
              <a:t> un </a:t>
            </a:r>
            <a:r>
              <a:rPr lang="es-ES" sz="2400" dirty="0" err="1" smtClean="0"/>
              <a:t>model</a:t>
            </a:r>
            <a:r>
              <a:rPr lang="es-ES" sz="2400" dirty="0" smtClean="0"/>
              <a:t> </a:t>
            </a:r>
            <a:r>
              <a:rPr lang="es-ES" sz="2400" b="1" dirty="0" err="1" smtClean="0"/>
              <a:t>discret</a:t>
            </a:r>
            <a:endParaRPr lang="es-ES" sz="2400" b="1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544" y="2988952"/>
            <a:ext cx="5567029" cy="2381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083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Exemple</a:t>
            </a:r>
            <a:r>
              <a:rPr lang="es-ES" dirty="0"/>
              <a:t>: </a:t>
            </a:r>
            <a:r>
              <a:rPr lang="es-ES" dirty="0" err="1"/>
              <a:t>Model</a:t>
            </a:r>
            <a:r>
              <a:rPr lang="es-ES" dirty="0"/>
              <a:t> de </a:t>
            </a:r>
            <a:r>
              <a:rPr lang="es-ES" dirty="0" err="1"/>
              <a:t>càncer</a:t>
            </a:r>
            <a:r>
              <a:rPr lang="es-ES" dirty="0"/>
              <a:t> de </a:t>
            </a:r>
            <a:r>
              <a:rPr lang="es-ES" dirty="0" err="1"/>
              <a:t>Pulmó</a:t>
            </a:r>
            <a:r>
              <a:rPr lang="es-ES" dirty="0"/>
              <a:t/>
            </a:r>
            <a:br>
              <a:rPr lang="es-ES" dirty="0"/>
            </a:br>
            <a:r>
              <a:rPr lang="es-ES" sz="2000" dirty="0"/>
              <a:t>La </a:t>
            </a:r>
            <a:r>
              <a:rPr lang="es-ES" sz="2000" dirty="0" err="1"/>
              <a:t>matriu</a:t>
            </a:r>
            <a:r>
              <a:rPr lang="es-ES" sz="2000" dirty="0"/>
              <a:t> de </a:t>
            </a:r>
            <a:r>
              <a:rPr lang="es-ES" sz="2000" dirty="0" err="1"/>
              <a:t>transició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sz="2400" dirty="0" err="1" smtClean="0">
                <a:solidFill>
                  <a:schemeClr val="tx1"/>
                </a:solidFill>
              </a:rPr>
              <a:t>L’Interval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</a:rPr>
              <a:t>de </a:t>
            </a:r>
            <a:r>
              <a:rPr lang="es-ES" sz="2400" dirty="0" err="1">
                <a:solidFill>
                  <a:schemeClr val="tx1"/>
                </a:solidFill>
              </a:rPr>
              <a:t>temps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smtClean="0">
                <a:solidFill>
                  <a:schemeClr val="tx1"/>
                </a:solidFill>
              </a:rPr>
              <a:t>entre </a:t>
            </a:r>
            <a:r>
              <a:rPr lang="es-ES" sz="2400" dirty="0" err="1" smtClean="0">
                <a:solidFill>
                  <a:schemeClr val="tx1"/>
                </a:solidFill>
              </a:rPr>
              <a:t>canvis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 smtClean="0">
                <a:solidFill>
                  <a:schemeClr val="tx1"/>
                </a:solidFill>
              </a:rPr>
              <a:t>d’estat</a:t>
            </a:r>
            <a:r>
              <a:rPr lang="es-ES" sz="2400" dirty="0" smtClean="0">
                <a:solidFill>
                  <a:schemeClr val="tx1"/>
                </a:solidFill>
              </a:rPr>
              <a:t> </a:t>
            </a:r>
            <a:r>
              <a:rPr lang="es-ES" sz="2400" dirty="0" err="1"/>
              <a:t>és</a:t>
            </a:r>
            <a:r>
              <a:rPr lang="es-ES" sz="2400" dirty="0"/>
              <a:t> </a:t>
            </a:r>
            <a:r>
              <a:rPr lang="es-ES" sz="2400" dirty="0" err="1"/>
              <a:t>d’</a:t>
            </a:r>
            <a:r>
              <a:rPr lang="es-ES" sz="2400" b="1" dirty="0" err="1"/>
              <a:t>un</a:t>
            </a:r>
            <a:r>
              <a:rPr lang="es-ES" sz="2400" b="1" dirty="0"/>
              <a:t> </a:t>
            </a:r>
            <a:r>
              <a:rPr lang="es-ES" sz="2400" b="1" dirty="0" smtClean="0"/>
              <a:t>mes</a:t>
            </a:r>
          </a:p>
          <a:p>
            <a:pPr marL="114300" indent="0">
              <a:buNone/>
            </a:pPr>
            <a:endParaRPr lang="es-ES" sz="2400" b="1" dirty="0"/>
          </a:p>
          <a:p>
            <a:pPr>
              <a:buFont typeface="Wingdings" pitchFamily="2" charset="2"/>
              <a:buChar char="Ø"/>
            </a:pPr>
            <a:r>
              <a:rPr lang="es-ES" sz="2400" dirty="0"/>
              <a:t>Les </a:t>
            </a:r>
            <a:r>
              <a:rPr lang="es-ES" sz="2400" b="1" dirty="0" err="1"/>
              <a:t>probabilitats</a:t>
            </a:r>
            <a:r>
              <a:rPr lang="es-ES" sz="2400" b="1" dirty="0"/>
              <a:t> de </a:t>
            </a:r>
            <a:r>
              <a:rPr lang="es-ES" sz="2400" b="1" dirty="0" err="1"/>
              <a:t>transició</a:t>
            </a:r>
            <a:r>
              <a:rPr lang="es-ES" sz="2400" b="1" dirty="0"/>
              <a:t> </a:t>
            </a:r>
            <a:r>
              <a:rPr lang="es-ES" sz="2400" dirty="0"/>
              <a:t>en un </a:t>
            </a:r>
            <a:r>
              <a:rPr lang="es-ES" sz="2400" dirty="0" err="1">
                <a:solidFill>
                  <a:schemeClr val="tx1"/>
                </a:solidFill>
              </a:rPr>
              <a:t>interval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smtClean="0"/>
              <a:t>de </a:t>
            </a:r>
            <a:r>
              <a:rPr lang="es-ES" sz="2400" dirty="0" err="1"/>
              <a:t>temps</a:t>
            </a:r>
            <a:r>
              <a:rPr lang="es-ES" sz="2400" dirty="0"/>
              <a:t> </a:t>
            </a:r>
            <a:r>
              <a:rPr lang="es-ES" sz="2400" dirty="0" err="1"/>
              <a:t>venen</a:t>
            </a:r>
            <a:r>
              <a:rPr lang="es-ES" sz="2400" dirty="0"/>
              <a:t> </a:t>
            </a:r>
            <a:r>
              <a:rPr lang="es-ES" sz="2400" dirty="0" err="1"/>
              <a:t>donades</a:t>
            </a:r>
            <a:r>
              <a:rPr lang="es-ES" sz="2400" dirty="0"/>
              <a:t> per la </a:t>
            </a:r>
            <a:r>
              <a:rPr lang="es-ES" sz="2400" b="1" dirty="0" err="1"/>
              <a:t>matriu</a:t>
            </a:r>
            <a:r>
              <a:rPr lang="es-ES" sz="2400" b="1" dirty="0"/>
              <a:t> de </a:t>
            </a:r>
            <a:r>
              <a:rPr lang="es-ES" sz="2400" b="1" dirty="0" err="1"/>
              <a:t>transició</a:t>
            </a:r>
            <a:endParaRPr lang="es-ES" sz="2400" b="1" dirty="0"/>
          </a:p>
          <a:p>
            <a:pPr>
              <a:buFont typeface="Wingdings" pitchFamily="2" charset="2"/>
              <a:buChar char="Ø"/>
            </a:pP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1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5" y="3664472"/>
            <a:ext cx="6801655" cy="17281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267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Exemple</a:t>
            </a:r>
            <a:r>
              <a:rPr lang="es-ES" dirty="0"/>
              <a:t>: </a:t>
            </a:r>
            <a:r>
              <a:rPr lang="es-ES" dirty="0" err="1"/>
              <a:t>Model</a:t>
            </a:r>
            <a:r>
              <a:rPr lang="es-ES" dirty="0"/>
              <a:t> de </a:t>
            </a:r>
            <a:r>
              <a:rPr lang="es-ES" dirty="0" err="1"/>
              <a:t>càncer</a:t>
            </a:r>
            <a:r>
              <a:rPr lang="es-ES" dirty="0"/>
              <a:t> de </a:t>
            </a:r>
            <a:r>
              <a:rPr lang="es-ES" dirty="0" err="1"/>
              <a:t>Pulmó</a:t>
            </a:r>
            <a:r>
              <a:rPr lang="es-ES" dirty="0"/>
              <a:t/>
            </a:r>
            <a:br>
              <a:rPr lang="es-ES" dirty="0"/>
            </a:br>
            <a:r>
              <a:rPr lang="es-ES" sz="2000" dirty="0"/>
              <a:t>La </a:t>
            </a:r>
            <a:r>
              <a:rPr lang="es-ES" sz="2000" dirty="0" err="1"/>
              <a:t>calibració</a:t>
            </a:r>
            <a:r>
              <a:rPr lang="es-ES" sz="2000" dirty="0"/>
              <a:t> (</a:t>
            </a:r>
            <a:r>
              <a:rPr lang="es-ES" sz="2000" dirty="0" err="1"/>
              <a:t>concepte</a:t>
            </a:r>
            <a:r>
              <a:rPr lang="es-ES" sz="2000" dirty="0"/>
              <a:t>)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a-ES" sz="2000" dirty="0"/>
              <a:t>Les probabilitats de transició han de reproduir la </a:t>
            </a:r>
            <a:r>
              <a:rPr lang="ca-ES" sz="2000" b="1" dirty="0" smtClean="0"/>
              <a:t>incidència</a:t>
            </a:r>
            <a:r>
              <a:rPr lang="ca-ES" sz="2000" dirty="0"/>
              <a:t>,</a:t>
            </a:r>
            <a:r>
              <a:rPr lang="ca-ES" sz="2000" dirty="0" smtClean="0"/>
              <a:t> </a:t>
            </a:r>
            <a:r>
              <a:rPr lang="ca-ES" sz="2000" b="1" dirty="0"/>
              <a:t>mortalitat de càncer de pulmó </a:t>
            </a:r>
            <a:r>
              <a:rPr lang="ca-ES" sz="2000" dirty="0">
                <a:solidFill>
                  <a:schemeClr val="tx1"/>
                </a:solidFill>
              </a:rPr>
              <a:t>i</a:t>
            </a:r>
            <a:r>
              <a:rPr lang="ca-ES" sz="2000" b="1" dirty="0" smtClean="0">
                <a:solidFill>
                  <a:schemeClr val="tx1"/>
                </a:solidFill>
              </a:rPr>
              <a:t> </a:t>
            </a:r>
            <a:r>
              <a:rPr lang="ca-ES" sz="2000" dirty="0">
                <a:solidFill>
                  <a:schemeClr val="tx1"/>
                </a:solidFill>
              </a:rPr>
              <a:t>la</a:t>
            </a:r>
            <a:r>
              <a:rPr lang="ca-ES" sz="2000" b="1" dirty="0">
                <a:solidFill>
                  <a:schemeClr val="tx1"/>
                </a:solidFill>
              </a:rPr>
              <a:t> mortalitat general </a:t>
            </a:r>
            <a:r>
              <a:rPr lang="ca-ES" sz="2000" dirty="0"/>
              <a:t>a </a:t>
            </a:r>
            <a:r>
              <a:rPr lang="ca-ES" sz="2000" dirty="0" smtClean="0"/>
              <a:t>Espanya</a:t>
            </a:r>
          </a:p>
          <a:p>
            <a:pPr marL="114300" indent="0">
              <a:buNone/>
            </a:pPr>
            <a:endParaRPr lang="ca-ES" sz="2000" dirty="0"/>
          </a:p>
          <a:p>
            <a:pPr>
              <a:buFont typeface="Wingdings" pitchFamily="2" charset="2"/>
              <a:buChar char="Ø"/>
            </a:pPr>
            <a:r>
              <a:rPr lang="ca-ES" sz="2000" dirty="0">
                <a:solidFill>
                  <a:schemeClr val="tx1"/>
                </a:solidFill>
              </a:rPr>
              <a:t>El procés de </a:t>
            </a:r>
            <a:r>
              <a:rPr lang="ca-ES" sz="2000" b="1" dirty="0" err="1">
                <a:solidFill>
                  <a:schemeClr val="tx1"/>
                </a:solidFill>
              </a:rPr>
              <a:t>calibració</a:t>
            </a:r>
            <a:r>
              <a:rPr lang="ca-ES" sz="2000" dirty="0">
                <a:solidFill>
                  <a:schemeClr val="tx1"/>
                </a:solidFill>
              </a:rPr>
              <a:t> consisteix en buscar aquelles probabilitats que produeixen resultats que millor s’ajusten a les dades </a:t>
            </a:r>
            <a:r>
              <a:rPr lang="ca-ES" sz="2000" dirty="0" smtClean="0">
                <a:solidFill>
                  <a:schemeClr val="tx1"/>
                </a:solidFill>
              </a:rPr>
              <a:t>observades</a:t>
            </a:r>
            <a:endParaRPr lang="ca-ES" sz="2000" strike="sngStrike" dirty="0">
              <a:solidFill>
                <a:schemeClr val="tx1"/>
              </a:solidFill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737" y="3703818"/>
            <a:ext cx="7164790" cy="23541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4890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Exemple</a:t>
            </a:r>
            <a:r>
              <a:rPr lang="es-ES" dirty="0"/>
              <a:t>: </a:t>
            </a:r>
            <a:r>
              <a:rPr lang="es-ES" dirty="0" err="1"/>
              <a:t>Model</a:t>
            </a:r>
            <a:r>
              <a:rPr lang="es-ES" dirty="0"/>
              <a:t> de </a:t>
            </a:r>
            <a:r>
              <a:rPr lang="es-ES" dirty="0" err="1"/>
              <a:t>càncer</a:t>
            </a:r>
            <a:r>
              <a:rPr lang="es-ES" dirty="0"/>
              <a:t> de </a:t>
            </a:r>
            <a:r>
              <a:rPr lang="es-ES" dirty="0" err="1"/>
              <a:t>Pulmó</a:t>
            </a:r>
            <a:r>
              <a:rPr lang="es-ES" dirty="0"/>
              <a:t/>
            </a:r>
            <a:br>
              <a:rPr lang="es-ES" dirty="0"/>
            </a:br>
            <a:r>
              <a:rPr lang="es-ES" sz="2000" dirty="0"/>
              <a:t>La </a:t>
            </a:r>
            <a:r>
              <a:rPr lang="es-ES" sz="2000" dirty="0" err="1"/>
              <a:t>calibració</a:t>
            </a:r>
            <a:r>
              <a:rPr lang="es-ES" sz="2000" dirty="0"/>
              <a:t> (</a:t>
            </a:r>
            <a:r>
              <a:rPr lang="es-ES" sz="2000" dirty="0" err="1"/>
              <a:t>execució</a:t>
            </a:r>
            <a:r>
              <a:rPr lang="es-ES" sz="2000" dirty="0"/>
              <a:t>)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ca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calibració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 és un 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problema de minimització</a:t>
            </a:r>
          </a:p>
          <a:p>
            <a:pPr marL="114300" indent="0">
              <a:buNone/>
            </a:pPr>
            <a:endParaRPr lang="ca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Elevant la matriu a </a:t>
            </a:r>
            <a:r>
              <a:rPr lang="ca-ES" sz="2400" i="1" dirty="0">
                <a:latin typeface="Arial" panose="020B0604020202020204" pitchFamily="34" charset="0"/>
                <a:cs typeface="Arial" panose="020B0604020202020204" pitchFamily="34" charset="0"/>
              </a:rPr>
              <a:t>n, 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podem calcular la incidència i mortalitat </a:t>
            </a:r>
            <a:r>
              <a:rPr lang="ca-ES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l’interval </a:t>
            </a:r>
            <a:r>
              <a:rPr lang="ca-E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ca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indent="0">
              <a:buNone/>
            </a:pPr>
            <a:endParaRPr lang="ca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La funció objectiu de la </a:t>
            </a:r>
            <a:r>
              <a:rPr lang="ca-ES" sz="2400" dirty="0" err="1">
                <a:latin typeface="Arial" panose="020B0604020202020204" pitchFamily="34" charset="0"/>
                <a:cs typeface="Arial" panose="020B0604020202020204" pitchFamily="34" charset="0"/>
              </a:rPr>
              <a:t>calibració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 és un </a:t>
            </a: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polinomi d’ordre </a:t>
            </a:r>
            <a:r>
              <a:rPr lang="ca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ca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Fem servir els mètodes </a:t>
            </a:r>
            <a:r>
              <a:rPr lang="ca-E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Nelder-Mead</a:t>
            </a:r>
            <a:r>
              <a:rPr lang="ca-ES" sz="2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2400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ca-E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Simulated</a:t>
            </a:r>
            <a:r>
              <a:rPr lang="ca-E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a-ES" sz="2400" b="1" i="1" dirty="0" err="1">
                <a:latin typeface="Arial" panose="020B0604020202020204" pitchFamily="34" charset="0"/>
                <a:cs typeface="Arial" panose="020B0604020202020204" pitchFamily="34" charset="0"/>
              </a:rPr>
              <a:t>Annealing</a:t>
            </a:r>
            <a:endParaRPr lang="ca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itchFamily="2" charset="2"/>
              <a:buChar char="Ø"/>
            </a:pPr>
            <a:endParaRPr lang="es-ES" dirty="0"/>
          </a:p>
          <a:p>
            <a:pPr>
              <a:buFont typeface="Wingdings" pitchFamily="2" charset="2"/>
              <a:buChar char="Ø"/>
            </a:pPr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247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Exemple</a:t>
            </a:r>
            <a:r>
              <a:rPr lang="es-ES" dirty="0"/>
              <a:t>: </a:t>
            </a:r>
            <a:r>
              <a:rPr lang="es-ES" dirty="0" err="1"/>
              <a:t>Model</a:t>
            </a:r>
            <a:r>
              <a:rPr lang="es-ES" dirty="0"/>
              <a:t> de </a:t>
            </a:r>
            <a:r>
              <a:rPr lang="es-ES" dirty="0" err="1"/>
              <a:t>càncer</a:t>
            </a:r>
            <a:r>
              <a:rPr lang="es-ES" dirty="0"/>
              <a:t> de </a:t>
            </a:r>
            <a:r>
              <a:rPr lang="es-ES" dirty="0" err="1"/>
              <a:t>Pulmó</a:t>
            </a:r>
            <a:r>
              <a:rPr lang="es-ES" dirty="0"/>
              <a:t/>
            </a:r>
            <a:br>
              <a:rPr lang="es-ES" dirty="0"/>
            </a:br>
            <a:r>
              <a:rPr lang="es-ES" sz="2000" dirty="0"/>
              <a:t>La </a:t>
            </a:r>
            <a:r>
              <a:rPr lang="es-ES" sz="2000" dirty="0" err="1"/>
              <a:t>calibració</a:t>
            </a:r>
            <a:r>
              <a:rPr lang="es-ES" sz="2000" dirty="0"/>
              <a:t> (</a:t>
            </a:r>
            <a:r>
              <a:rPr lang="es-ES" sz="2000" dirty="0" err="1"/>
              <a:t>resultat</a:t>
            </a:r>
            <a:r>
              <a:rPr lang="es-ES" sz="2000" dirty="0"/>
              <a:t>)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sz="2400" dirty="0" err="1"/>
              <a:t>Els</a:t>
            </a:r>
            <a:r>
              <a:rPr lang="es-ES" sz="2400" dirty="0"/>
              <a:t> </a:t>
            </a:r>
            <a:r>
              <a:rPr lang="es-ES" sz="2400" dirty="0" err="1"/>
              <a:t>resultats</a:t>
            </a:r>
            <a:r>
              <a:rPr lang="es-ES" sz="2400" dirty="0"/>
              <a:t> </a:t>
            </a:r>
            <a:r>
              <a:rPr lang="es-ES" sz="2400" dirty="0" err="1"/>
              <a:t>finals</a:t>
            </a:r>
            <a:r>
              <a:rPr lang="es-ES" sz="2400" dirty="0"/>
              <a:t> </a:t>
            </a:r>
            <a:r>
              <a:rPr lang="es-ES" sz="2400" dirty="0" err="1"/>
              <a:t>semblen</a:t>
            </a:r>
            <a:r>
              <a:rPr lang="es-ES" sz="2400" dirty="0"/>
              <a:t> </a:t>
            </a:r>
            <a:r>
              <a:rPr lang="es-ES" sz="2400" dirty="0" err="1"/>
              <a:t>bons</a:t>
            </a: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  <a:p>
            <a:pPr marL="114300" indent="0">
              <a:buNone/>
            </a:pPr>
            <a:endParaRPr lang="es-ES" sz="24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8" y="2029968"/>
            <a:ext cx="6245353" cy="3401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52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err="1"/>
              <a:t>Exemple</a:t>
            </a:r>
            <a:r>
              <a:rPr lang="es-ES" dirty="0"/>
              <a:t>: </a:t>
            </a:r>
            <a:r>
              <a:rPr lang="es-ES" dirty="0" err="1"/>
              <a:t>Model</a:t>
            </a:r>
            <a:r>
              <a:rPr lang="es-ES" dirty="0"/>
              <a:t> de </a:t>
            </a:r>
            <a:r>
              <a:rPr lang="es-ES" dirty="0" err="1"/>
              <a:t>càncer</a:t>
            </a:r>
            <a:r>
              <a:rPr lang="es-ES" dirty="0"/>
              <a:t> de </a:t>
            </a:r>
            <a:r>
              <a:rPr lang="es-ES" dirty="0" err="1"/>
              <a:t>Pulmó</a:t>
            </a:r>
            <a:r>
              <a:rPr lang="es-ES" dirty="0"/>
              <a:t/>
            </a:r>
            <a:br>
              <a:rPr lang="es-ES" dirty="0"/>
            </a:br>
            <a:r>
              <a:rPr lang="es-ES" sz="2000" dirty="0"/>
              <a:t>La </a:t>
            </a:r>
            <a:r>
              <a:rPr lang="es-ES" sz="2000" dirty="0" err="1"/>
              <a:t>calibració</a:t>
            </a:r>
            <a:r>
              <a:rPr lang="es-ES" sz="2000" dirty="0"/>
              <a:t> (Per </a:t>
            </a:r>
            <a:r>
              <a:rPr lang="es-ES" sz="2000" dirty="0" err="1"/>
              <a:t>millorar</a:t>
            </a:r>
            <a:r>
              <a:rPr lang="es-ES" sz="2000" dirty="0"/>
              <a:t>)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ln>
            <a:solidFill>
              <a:schemeClr val="bg1"/>
            </a:solidFill>
          </a:ln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s-ES" sz="2400" dirty="0"/>
              <a:t>La </a:t>
            </a:r>
            <a:r>
              <a:rPr lang="es-ES" sz="2400" dirty="0" err="1"/>
              <a:t>matriu</a:t>
            </a:r>
            <a:r>
              <a:rPr lang="es-ES" sz="2400" dirty="0"/>
              <a:t> calibrada té </a:t>
            </a:r>
            <a:r>
              <a:rPr lang="es-ES" sz="2400" dirty="0" err="1"/>
              <a:t>certes</a:t>
            </a:r>
            <a:r>
              <a:rPr lang="es-ES" sz="2400" dirty="0"/>
              <a:t> </a:t>
            </a:r>
            <a:r>
              <a:rPr lang="es-ES" sz="2400" dirty="0" err="1"/>
              <a:t>incongruències</a:t>
            </a:r>
            <a:r>
              <a:rPr lang="es-ES" sz="2400" dirty="0"/>
              <a:t> </a:t>
            </a:r>
            <a:r>
              <a:rPr lang="es-ES" sz="2400" dirty="0" err="1"/>
              <a:t>amb</a:t>
            </a:r>
            <a:r>
              <a:rPr lang="es-ES" sz="2400" dirty="0"/>
              <a:t> la </a:t>
            </a:r>
            <a:r>
              <a:rPr lang="es-ES" sz="2400" dirty="0" err="1"/>
              <a:t>realitat</a:t>
            </a: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800" dirty="0"/>
          </a:p>
          <a:p>
            <a:pPr>
              <a:buFont typeface="Wingdings" pitchFamily="2" charset="2"/>
              <a:buChar char="Ø"/>
            </a:pPr>
            <a:endParaRPr lang="es-ES" sz="2800" dirty="0"/>
          </a:p>
          <a:p>
            <a:pPr>
              <a:buFont typeface="Wingdings" pitchFamily="2" charset="2"/>
              <a:buChar char="Ø"/>
            </a:pPr>
            <a:endParaRPr lang="es-ES" sz="2800" dirty="0"/>
          </a:p>
          <a:p>
            <a:pPr>
              <a:buFont typeface="Wingdings" pitchFamily="2" charset="2"/>
              <a:buChar char="Ø"/>
            </a:pPr>
            <a:endParaRPr lang="es-ES" sz="2800" dirty="0"/>
          </a:p>
          <a:p>
            <a:pPr marL="114300" indent="0">
              <a:buNone/>
            </a:pPr>
            <a:endParaRPr lang="es-ES" sz="2800" dirty="0"/>
          </a:p>
          <a:p>
            <a:pPr>
              <a:buFont typeface="Wingdings" pitchFamily="2" charset="2"/>
              <a:buChar char="Ø"/>
            </a:pPr>
            <a:r>
              <a:rPr lang="es-ES" sz="2400" dirty="0"/>
              <a:t>Les </a:t>
            </a:r>
            <a:r>
              <a:rPr lang="es-ES" sz="2400" dirty="0" err="1"/>
              <a:t>probabilitats</a:t>
            </a:r>
            <a:r>
              <a:rPr lang="es-ES" sz="2400" dirty="0"/>
              <a:t> de 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morir </a:t>
            </a:r>
            <a:r>
              <a:rPr lang="es-ES" sz="2400" dirty="0" smtClean="0">
                <a:solidFill>
                  <a:schemeClr val="accent6">
                    <a:lumMod val="75000"/>
                  </a:schemeClr>
                </a:solidFill>
              </a:rPr>
              <a:t>per </a:t>
            </a:r>
            <a:r>
              <a:rPr lang="es-ES" sz="2400" dirty="0" err="1">
                <a:solidFill>
                  <a:schemeClr val="accent6">
                    <a:lumMod val="75000"/>
                  </a:schemeClr>
                </a:solidFill>
              </a:rPr>
              <a:t>càncer</a:t>
            </a:r>
            <a:r>
              <a:rPr lang="es-ES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ES" sz="2400" dirty="0" err="1"/>
              <a:t>haurien</a:t>
            </a:r>
            <a:r>
              <a:rPr lang="es-ES" sz="2400" dirty="0"/>
              <a:t> de </a:t>
            </a:r>
            <a:r>
              <a:rPr lang="es-ES" sz="2400" dirty="0" err="1" smtClean="0"/>
              <a:t>créixer</a:t>
            </a:r>
            <a:r>
              <a:rPr lang="es-ES" sz="2400" dirty="0" smtClean="0"/>
              <a:t> </a:t>
            </a:r>
            <a:r>
              <a:rPr lang="es-ES" sz="2400" dirty="0">
                <a:solidFill>
                  <a:schemeClr val="tx1"/>
                </a:solidFill>
              </a:rPr>
              <a:t>a mida que </a:t>
            </a:r>
            <a:r>
              <a:rPr lang="es-ES" sz="2400" dirty="0" err="1">
                <a:solidFill>
                  <a:schemeClr val="tx1"/>
                </a:solidFill>
              </a:rPr>
              <a:t>augmenta</a:t>
            </a:r>
            <a:r>
              <a:rPr lang="es-ES" sz="2400" dirty="0">
                <a:solidFill>
                  <a:schemeClr val="tx1"/>
                </a:solidFill>
              </a:rPr>
              <a:t> </a:t>
            </a:r>
            <a:r>
              <a:rPr lang="es-ES" sz="2400" dirty="0" err="1">
                <a:solidFill>
                  <a:schemeClr val="tx1"/>
                </a:solidFill>
              </a:rPr>
              <a:t>l’estat</a:t>
            </a:r>
            <a:r>
              <a:rPr lang="es-ES" sz="2400" dirty="0">
                <a:solidFill>
                  <a:schemeClr val="tx1"/>
                </a:solidFill>
              </a:rPr>
              <a:t> de </a:t>
            </a:r>
            <a:r>
              <a:rPr lang="es-ES" sz="2400" dirty="0" err="1">
                <a:solidFill>
                  <a:schemeClr val="tx1"/>
                </a:solidFill>
              </a:rPr>
              <a:t>gravetat</a:t>
            </a:r>
            <a:endParaRPr lang="es-ES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s-ES" sz="2400" dirty="0"/>
              <a:t>Les </a:t>
            </a:r>
            <a:r>
              <a:rPr lang="es-ES" sz="2400" dirty="0" err="1"/>
              <a:t>probabilitats</a:t>
            </a:r>
            <a:r>
              <a:rPr lang="es-ES" sz="2400" dirty="0"/>
              <a:t> de 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morir per </a:t>
            </a:r>
            <a:r>
              <a:rPr lang="es-ES" sz="2400" dirty="0" err="1">
                <a:solidFill>
                  <a:schemeClr val="accent1">
                    <a:lumMod val="75000"/>
                  </a:schemeClr>
                </a:solidFill>
              </a:rPr>
              <a:t>altres</a:t>
            </a:r>
            <a:r>
              <a:rPr lang="es-ES" sz="2400" dirty="0">
                <a:solidFill>
                  <a:schemeClr val="accent1">
                    <a:lumMod val="75000"/>
                  </a:schemeClr>
                </a:solidFill>
              </a:rPr>
              <a:t> causes </a:t>
            </a:r>
            <a:r>
              <a:rPr lang="es-ES" sz="2400" dirty="0" err="1"/>
              <a:t>haurien</a:t>
            </a:r>
            <a:r>
              <a:rPr lang="es-ES" sz="2400" dirty="0"/>
              <a:t> de ser </a:t>
            </a:r>
            <a:r>
              <a:rPr lang="es-ES" sz="2400" dirty="0" err="1"/>
              <a:t>constants</a:t>
            </a:r>
            <a:endParaRPr lang="es-ES" sz="2400" dirty="0"/>
          </a:p>
          <a:p>
            <a:pPr>
              <a:buFont typeface="Wingdings" pitchFamily="2" charset="2"/>
              <a:buChar char="Ø"/>
            </a:pPr>
            <a:endParaRPr lang="es-ES" sz="240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1690" y="2465222"/>
            <a:ext cx="6062464" cy="1523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250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PPT ICO_2016 (1)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3223</TotalTime>
  <Words>380</Words>
  <Application>Microsoft Office PowerPoint</Application>
  <PresentationFormat>Presentación en pantalla (4:3)</PresentationFormat>
  <Paragraphs>96</Paragraphs>
  <Slides>11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Plantilla PPT ICO_2016 (1)</vt:lpstr>
      <vt:lpstr>MODELITZACIÓ MATEMÀTICA PER A LA PRESA DE DECISIONS EN SALUT (2)</vt:lpstr>
      <vt:lpstr>Qui som</vt:lpstr>
      <vt:lpstr>Què fem</vt:lpstr>
      <vt:lpstr>Exemple: Model de càncer de Pulmó El model</vt:lpstr>
      <vt:lpstr>Exemple: Model de càncer de Pulmó La matriu de transició</vt:lpstr>
      <vt:lpstr>Exemple: Model de càncer de Pulmó La calibració (concepte)</vt:lpstr>
      <vt:lpstr>Exemple: Model de càncer de Pulmó La calibració (execució)</vt:lpstr>
      <vt:lpstr>Exemple: Model de càncer de Pulmó La calibració (resultat)</vt:lpstr>
      <vt:lpstr>Exemple: Model de càncer de Pulmó La calibració (Per millorar)</vt:lpstr>
      <vt:lpstr>Exemple: Model de càncer de Pulmó La calibració (A millorar)</vt:lpstr>
      <vt:lpstr>Més projectes!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MODELITZACIÓ MATEMÀTICA PER A LA PRESA DE DECISIONS EN SALUT (1)</dc:title>
  <dc:creator>Gnutti Sandiumenge, Gerard</dc:creator>
  <cp:lastModifiedBy>Usuario de Windows</cp:lastModifiedBy>
  <cp:revision>74</cp:revision>
  <dcterms:modified xsi:type="dcterms:W3CDTF">2019-04-10T10:18:05Z</dcterms:modified>
</cp:coreProperties>
</file>