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7.xml" ContentType="application/vnd.openxmlformats-officedocument.drawingml.chart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3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charts/chart8.xml" ContentType="application/vnd.openxmlformats-officedocument.drawingml.chart+xml"/>
  <Override PartName="/ppt/charts/chart12.xml" ContentType="application/vnd.openxmlformats-officedocument.drawingml.char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6.xml" ContentType="application/vnd.openxmlformats-officedocument.drawingml.chart+xml"/>
  <Override PartName="/ppt/charts/chart10.xml" ContentType="application/vnd.openxmlformats-officedocument.drawingml.chart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4.xml" ContentType="application/vnd.openxmlformats-officedocument.drawingml.chart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34"/>
  </p:notesMasterIdLst>
  <p:handoutMasterIdLst>
    <p:handoutMasterId r:id="rId35"/>
  </p:handoutMasterIdLst>
  <p:sldIdLst>
    <p:sldId id="256" r:id="rId2"/>
    <p:sldId id="267" r:id="rId3"/>
    <p:sldId id="284" r:id="rId4"/>
    <p:sldId id="285" r:id="rId5"/>
    <p:sldId id="286" r:id="rId6"/>
    <p:sldId id="287" r:id="rId7"/>
    <p:sldId id="288" r:id="rId8"/>
    <p:sldId id="289" r:id="rId9"/>
    <p:sldId id="257" r:id="rId10"/>
    <p:sldId id="262" r:id="rId11"/>
    <p:sldId id="263" r:id="rId12"/>
    <p:sldId id="264" r:id="rId13"/>
    <p:sldId id="265" r:id="rId14"/>
    <p:sldId id="268" r:id="rId15"/>
    <p:sldId id="282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90" r:id="rId29"/>
    <p:sldId id="283" r:id="rId30"/>
    <p:sldId id="291" r:id="rId31"/>
    <p:sldId id="281" r:id="rId32"/>
    <p:sldId id="292" r:id="rId33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21" autoAdjust="0"/>
    <p:restoredTop sz="94718" autoAdjust="0"/>
  </p:normalViewPr>
  <p:slideViewPr>
    <p:cSldViewPr>
      <p:cViewPr>
        <p:scale>
          <a:sx n="70" d="100"/>
          <a:sy n="70" d="100"/>
        </p:scale>
        <p:origin x="-1302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2892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Invitado\Escritorio\comparacio%20de%20aturats%20am%20els%20aprovats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E:\Mamasita\matess%20comparar3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Antonio\Mis%20documentos\Downloads\Comparaci&#243;%20excel.xlsx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Antonio\Mis%20documentos\Downloads\Comparaci&#243;%20excel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Invitado\Escritorio\comparacio%20de%20aturats%20am%20els%20aprovats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Invitado\Escritorio\comparacio%20de%20aturats%20am%20els%20aprovats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Invitado\Escritorio\comparacio%20de%20aturats%20am%20els%20aprovats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Antonio\Configuraci&#243;n%20local\Temp\Rar$DI06.360\excelimmigraciox100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Antonio\Mis%20documentos\Downloads\excelimmigraciox100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E:\trabajo%20mates\DADES%201%20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E:\trabajo%20mates\DADES%201%20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E:\Mamasita\matess%20comparar3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ca-ES"/>
  <c:chart>
    <c:title>
      <c:tx>
        <c:rich>
          <a:bodyPr/>
          <a:lstStyle/>
          <a:p>
            <a:pPr>
              <a:defRPr lang="ca-ES" sz="1400">
                <a:latin typeface="+mn-lt"/>
                <a:cs typeface="Arial" pitchFamily="34" charset="0"/>
              </a:defRPr>
            </a:pPr>
            <a:r>
              <a:rPr lang="es-ES" sz="1400" baseline="0">
                <a:latin typeface="+mn-lt"/>
                <a:cs typeface="Arial" pitchFamily="34" charset="0"/>
              </a:rPr>
              <a:t>Percentatge d'aprovats PAU vs % aturats</a:t>
            </a:r>
            <a:endParaRPr lang="es-ES" sz="1400">
              <a:latin typeface="+mn-lt"/>
              <a:cs typeface="Arial" pitchFamily="34" charset="0"/>
            </a:endParaRPr>
          </a:p>
        </c:rich>
      </c:tx>
      <c:layout>
        <c:manualLayout>
          <c:xMode val="edge"/>
          <c:yMode val="edge"/>
          <c:x val="0.18685260416666669"/>
          <c:y val="2.6358333333333338E-3"/>
        </c:manualLayout>
      </c:layout>
    </c:title>
    <c:plotArea>
      <c:layout>
        <c:manualLayout>
          <c:layoutTarget val="inner"/>
          <c:xMode val="edge"/>
          <c:yMode val="edge"/>
          <c:x val="0.13645399305555556"/>
          <c:y val="0.16073250000000003"/>
          <c:w val="0.79228350694444449"/>
          <c:h val="0.68011055555555566"/>
        </c:manualLayout>
      </c:layout>
      <c:scatterChart>
        <c:scatterStyle val="lineMarker"/>
        <c:ser>
          <c:idx val="0"/>
          <c:order val="0"/>
          <c:spPr>
            <a:ln w="28575">
              <a:noFill/>
            </a:ln>
          </c:spPr>
          <c:marker>
            <c:symbol val="diamond"/>
            <c:size val="3"/>
            <c:spPr>
              <a:solidFill>
                <a:srgbClr val="00B050"/>
              </a:solidFill>
              <a:ln>
                <a:noFill/>
              </a:ln>
            </c:spPr>
          </c:marker>
          <c:xVal>
            <c:numRef>
              <c:f>Hoja1!$I$2:$I$42</c:f>
              <c:numCache>
                <c:formatCode>0.00%</c:formatCode>
                <c:ptCount val="41"/>
                <c:pt idx="0">
                  <c:v>8.2365177366173228E-2</c:v>
                </c:pt>
                <c:pt idx="1">
                  <c:v>7.3119320933147533E-2</c:v>
                </c:pt>
                <c:pt idx="2">
                  <c:v>7.7969149238194382E-2</c:v>
                </c:pt>
                <c:pt idx="3">
                  <c:v>4.7709923664122182E-2</c:v>
                </c:pt>
                <c:pt idx="4">
                  <c:v>3.5714285714285712E-2</c:v>
                </c:pt>
                <c:pt idx="5">
                  <c:v>9.2634314693398848E-2</c:v>
                </c:pt>
                <c:pt idx="6">
                  <c:v>8.2732090495790028E-2</c:v>
                </c:pt>
                <c:pt idx="7">
                  <c:v>8.24915210969695E-2</c:v>
                </c:pt>
                <c:pt idx="8">
                  <c:v>8.2689933925502779E-2</c:v>
                </c:pt>
                <c:pt idx="9">
                  <c:v>7.9389404729709595E-2</c:v>
                </c:pt>
                <c:pt idx="10">
                  <c:v>8.1519960682091358E-2</c:v>
                </c:pt>
                <c:pt idx="11">
                  <c:v>0.10596845176284428</c:v>
                </c:pt>
                <c:pt idx="12">
                  <c:v>7.4784977830012755E-2</c:v>
                </c:pt>
                <c:pt idx="13">
                  <c:v>7.2580645161290328E-2</c:v>
                </c:pt>
                <c:pt idx="14">
                  <c:v>4.3709737528616566E-2</c:v>
                </c:pt>
                <c:pt idx="15">
                  <c:v>6.1343353687177055E-2</c:v>
                </c:pt>
                <c:pt idx="16">
                  <c:v>8.7151547426417897E-2</c:v>
                </c:pt>
                <c:pt idx="17">
                  <c:v>4.9049542007288477E-2</c:v>
                </c:pt>
                <c:pt idx="18">
                  <c:v>5.8366458621868171E-2</c:v>
                </c:pt>
                <c:pt idx="19">
                  <c:v>7.7172035251153667E-2</c:v>
                </c:pt>
                <c:pt idx="20">
                  <c:v>8.4847676576293357E-2</c:v>
                </c:pt>
                <c:pt idx="21">
                  <c:v>7.8936078936079082E-2</c:v>
                </c:pt>
                <c:pt idx="22">
                  <c:v>6.7137282195322154E-2</c:v>
                </c:pt>
                <c:pt idx="23">
                  <c:v>8.2241705792327049E-2</c:v>
                </c:pt>
                <c:pt idx="24">
                  <c:v>5.5238625295672784E-2</c:v>
                </c:pt>
                <c:pt idx="25">
                  <c:v>4.5442501324854313E-2</c:v>
                </c:pt>
                <c:pt idx="26">
                  <c:v>5.1878468991626361E-2</c:v>
                </c:pt>
                <c:pt idx="27">
                  <c:v>6.1585938548235734E-2</c:v>
                </c:pt>
                <c:pt idx="28">
                  <c:v>5.5318727074452387E-2</c:v>
                </c:pt>
                <c:pt idx="29">
                  <c:v>5.9274142910963175E-2</c:v>
                </c:pt>
                <c:pt idx="30">
                  <c:v>5.9712802637062926E-2</c:v>
                </c:pt>
                <c:pt idx="31">
                  <c:v>5.7910396274417013E-2</c:v>
                </c:pt>
                <c:pt idx="32">
                  <c:v>7.5002528499804974E-2</c:v>
                </c:pt>
                <c:pt idx="33">
                  <c:v>7.657882516833063E-2</c:v>
                </c:pt>
                <c:pt idx="34">
                  <c:v>6.2717265353418691E-2</c:v>
                </c:pt>
                <c:pt idx="35">
                  <c:v>8.1861502666485564E-2</c:v>
                </c:pt>
                <c:pt idx="36">
                  <c:v>4.3512103993150163E-2</c:v>
                </c:pt>
                <c:pt idx="37">
                  <c:v>6.802866616750454E-2</c:v>
                </c:pt>
                <c:pt idx="38">
                  <c:v>4.3759811616954455E-2</c:v>
                </c:pt>
                <c:pt idx="39">
                  <c:v>8.8344204604039245E-2</c:v>
                </c:pt>
                <c:pt idx="40">
                  <c:v>8.5788947236809243E-2</c:v>
                </c:pt>
              </c:numCache>
            </c:numRef>
          </c:xVal>
          <c:yVal>
            <c:numRef>
              <c:f>Hoja1!$J$2:$J$42</c:f>
              <c:numCache>
                <c:formatCode>0.00%</c:formatCode>
                <c:ptCount val="41"/>
                <c:pt idx="0">
                  <c:v>0.96750000000000003</c:v>
                </c:pt>
                <c:pt idx="1">
                  <c:v>0.95690000000000064</c:v>
                </c:pt>
                <c:pt idx="2">
                  <c:v>0.98139999999999949</c:v>
                </c:pt>
                <c:pt idx="3">
                  <c:v>0.96880000000000199</c:v>
                </c:pt>
                <c:pt idx="4">
                  <c:v>1</c:v>
                </c:pt>
                <c:pt idx="5">
                  <c:v>0.97770000000000168</c:v>
                </c:pt>
                <c:pt idx="6">
                  <c:v>0.92330000000000001</c:v>
                </c:pt>
                <c:pt idx="7">
                  <c:v>0.95909999999999995</c:v>
                </c:pt>
                <c:pt idx="8">
                  <c:v>0.93389999999999995</c:v>
                </c:pt>
                <c:pt idx="9">
                  <c:v>0.92659999999999998</c:v>
                </c:pt>
                <c:pt idx="10">
                  <c:v>0.94870000000000065</c:v>
                </c:pt>
                <c:pt idx="11">
                  <c:v>0.95740000000000003</c:v>
                </c:pt>
                <c:pt idx="12">
                  <c:v>0.95950000000000002</c:v>
                </c:pt>
                <c:pt idx="13">
                  <c:v>0.96450000000000002</c:v>
                </c:pt>
                <c:pt idx="14">
                  <c:v>0.92859999999999998</c:v>
                </c:pt>
                <c:pt idx="15">
                  <c:v>0.97060000000000168</c:v>
                </c:pt>
                <c:pt idx="16">
                  <c:v>0.96470000000000222</c:v>
                </c:pt>
                <c:pt idx="17">
                  <c:v>0.97060000000000168</c:v>
                </c:pt>
                <c:pt idx="18">
                  <c:v>0.97690000000000132</c:v>
                </c:pt>
                <c:pt idx="19">
                  <c:v>0.95380000000000065</c:v>
                </c:pt>
                <c:pt idx="20">
                  <c:v>0.94510000000000005</c:v>
                </c:pt>
                <c:pt idx="21">
                  <c:v>0.95270000000000199</c:v>
                </c:pt>
                <c:pt idx="22">
                  <c:v>0.97100000000000053</c:v>
                </c:pt>
                <c:pt idx="23">
                  <c:v>0.96140000000000003</c:v>
                </c:pt>
                <c:pt idx="24">
                  <c:v>0.95450000000000002</c:v>
                </c:pt>
                <c:pt idx="25">
                  <c:v>0.84210000000000063</c:v>
                </c:pt>
                <c:pt idx="26">
                  <c:v>0.96460000000000223</c:v>
                </c:pt>
                <c:pt idx="27">
                  <c:v>0.93259999999999998</c:v>
                </c:pt>
                <c:pt idx="28">
                  <c:v>0.94740000000000002</c:v>
                </c:pt>
                <c:pt idx="29">
                  <c:v>1</c:v>
                </c:pt>
                <c:pt idx="30">
                  <c:v>0.95450000000000002</c:v>
                </c:pt>
                <c:pt idx="31">
                  <c:v>0.96830000000000005</c:v>
                </c:pt>
                <c:pt idx="32">
                  <c:v>0.93059999999999998</c:v>
                </c:pt>
                <c:pt idx="33">
                  <c:v>0.94180000000000064</c:v>
                </c:pt>
                <c:pt idx="34">
                  <c:v>0.97920000000000051</c:v>
                </c:pt>
                <c:pt idx="35">
                  <c:v>0.95160000000000222</c:v>
                </c:pt>
                <c:pt idx="36">
                  <c:v>0.92310000000000003</c:v>
                </c:pt>
                <c:pt idx="37">
                  <c:v>0.96080000000000065</c:v>
                </c:pt>
                <c:pt idx="38">
                  <c:v>0.9032</c:v>
                </c:pt>
                <c:pt idx="39">
                  <c:v>0.95330000000000004</c:v>
                </c:pt>
                <c:pt idx="40">
                  <c:v>0.96440000000000003</c:v>
                </c:pt>
              </c:numCache>
            </c:numRef>
          </c:yVal>
        </c:ser>
        <c:axId val="65843200"/>
        <c:axId val="73953280"/>
      </c:scatterChart>
      <c:valAx>
        <c:axId val="65843200"/>
        <c:scaling>
          <c:orientation val="minMax"/>
        </c:scaling>
        <c:axPos val="b"/>
        <c:title>
          <c:tx>
            <c:rich>
              <a:bodyPr/>
              <a:lstStyle/>
              <a:p>
                <a:pPr algn="ctr">
                  <a:defRPr lang="ca-ES" sz="1100">
                    <a:latin typeface="+mn-lt"/>
                    <a:cs typeface="Arial" pitchFamily="34" charset="0"/>
                  </a:defRPr>
                </a:pPr>
                <a:r>
                  <a:rPr lang="es-ES" sz="1100">
                    <a:latin typeface="+mn-lt"/>
                    <a:cs typeface="Arial" pitchFamily="34" charset="0"/>
                  </a:rPr>
                  <a:t>%</a:t>
                </a:r>
                <a:r>
                  <a:rPr lang="es-ES" sz="1100" baseline="0">
                    <a:latin typeface="+mn-lt"/>
                    <a:cs typeface="Arial" pitchFamily="34" charset="0"/>
                  </a:rPr>
                  <a:t> d'aturats</a:t>
                </a:r>
                <a:endParaRPr lang="es-ES" sz="1100">
                  <a:latin typeface="+mn-lt"/>
                  <a:cs typeface="Arial" pitchFamily="34" charset="0"/>
                </a:endParaRPr>
              </a:p>
            </c:rich>
          </c:tx>
          <c:layout>
            <c:manualLayout>
              <c:xMode val="edge"/>
              <c:yMode val="edge"/>
              <c:x val="0.43717656250000003"/>
              <c:y val="0.9382205555555555"/>
            </c:manualLayout>
          </c:layout>
        </c:title>
        <c:numFmt formatCode="0.0%" sourceLinked="0"/>
        <c:tickLblPos val="nextTo"/>
        <c:txPr>
          <a:bodyPr rot="0" vert="horz"/>
          <a:lstStyle/>
          <a:p>
            <a:pPr>
              <a:defRPr lang="ca-ES" sz="1000"/>
            </a:pPr>
            <a:endParaRPr lang="ca-ES"/>
          </a:p>
        </c:txPr>
        <c:crossAx val="73953280"/>
        <c:crosses val="autoZero"/>
        <c:crossBetween val="midCat"/>
      </c:valAx>
      <c:valAx>
        <c:axId val="73953280"/>
        <c:scaling>
          <c:orientation val="minMax"/>
          <c:max val="1"/>
        </c:scaling>
        <c:axPos val="l"/>
        <c:majorGridlines/>
        <c:title>
          <c:tx>
            <c:rich>
              <a:bodyPr/>
              <a:lstStyle/>
              <a:p>
                <a:pPr>
                  <a:defRPr lang="ca-ES" sz="1100">
                    <a:latin typeface="+mn-lt"/>
                    <a:cs typeface="Arial" pitchFamily="34" charset="0"/>
                  </a:defRPr>
                </a:pPr>
                <a:r>
                  <a:rPr lang="es-ES" sz="1100">
                    <a:latin typeface="+mn-lt"/>
                    <a:cs typeface="Arial" pitchFamily="34" charset="0"/>
                  </a:rPr>
                  <a:t>%</a:t>
                </a:r>
                <a:r>
                  <a:rPr lang="es-ES" sz="1100" baseline="0">
                    <a:latin typeface="+mn-lt"/>
                    <a:cs typeface="Arial" pitchFamily="34" charset="0"/>
                  </a:rPr>
                  <a:t> de aprovats</a:t>
                </a:r>
                <a:endParaRPr lang="es-ES" sz="1100">
                  <a:latin typeface="+mn-lt"/>
                  <a:cs typeface="Arial" pitchFamily="34" charset="0"/>
                </a:endParaRPr>
              </a:p>
            </c:rich>
          </c:tx>
          <c:layout>
            <c:manualLayout>
              <c:xMode val="edge"/>
              <c:yMode val="edge"/>
              <c:x val="1.7281250000000005E-3"/>
              <c:y val="0.35580472222222231"/>
            </c:manualLayout>
          </c:layout>
        </c:title>
        <c:numFmt formatCode="0%" sourceLinked="0"/>
        <c:majorTickMark val="none"/>
        <c:tickLblPos val="nextTo"/>
        <c:txPr>
          <a:bodyPr/>
          <a:lstStyle/>
          <a:p>
            <a:pPr>
              <a:defRPr lang="ca-ES" sz="1000"/>
            </a:pPr>
            <a:endParaRPr lang="ca-ES"/>
          </a:p>
        </c:txPr>
        <c:crossAx val="65843200"/>
        <c:crosses val="autoZero"/>
        <c:crossBetween val="midCat"/>
        <c:majorUnit val="5.0000000000000044E-2"/>
      </c:valAx>
      <c:spPr>
        <a:ln w="12700">
          <a:solidFill>
            <a:schemeClr val="tx1"/>
          </a:solidFill>
        </a:ln>
      </c:spPr>
    </c:plotArea>
    <c:plotVisOnly val="1"/>
  </c:chart>
  <c:spPr>
    <a:solidFill>
      <a:schemeClr val="bg1"/>
    </a:solidFill>
    <a:ln w="38100">
      <a:solidFill>
        <a:schemeClr val="tx1"/>
      </a:solidFill>
    </a:ln>
  </c:sp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ca-ES"/>
  <c:chart>
    <c:title>
      <c:tx>
        <c:rich>
          <a:bodyPr/>
          <a:lstStyle/>
          <a:p>
            <a:pPr>
              <a:defRPr sz="1400"/>
            </a:pPr>
            <a:r>
              <a:rPr lang="es-ES" sz="1400"/>
              <a:t>Mitjana de les PAU</a:t>
            </a:r>
            <a:r>
              <a:rPr lang="es-ES" sz="1400" baseline="0"/>
              <a:t> vs l'educació pública</a:t>
            </a:r>
            <a:endParaRPr lang="es-ES" sz="1400"/>
          </a:p>
        </c:rich>
      </c:tx>
      <c:layout>
        <c:manualLayout>
          <c:xMode val="edge"/>
          <c:yMode val="edge"/>
          <c:x val="0.20020937499999999"/>
          <c:y val="4.9722222222222248E-5"/>
        </c:manualLayout>
      </c:layout>
    </c:title>
    <c:plotArea>
      <c:layout>
        <c:manualLayout>
          <c:layoutTarget val="inner"/>
          <c:xMode val="edge"/>
          <c:yMode val="edge"/>
          <c:x val="0.12576545138888889"/>
          <c:y val="0.13789950169272341"/>
          <c:w val="0.79658767361111127"/>
          <c:h val="0.70331500000000002"/>
        </c:manualLayout>
      </c:layout>
      <c:scatterChart>
        <c:scatterStyle val="lineMarker"/>
        <c:ser>
          <c:idx val="0"/>
          <c:order val="0"/>
          <c:spPr>
            <a:ln w="28575">
              <a:noFill/>
            </a:ln>
          </c:spPr>
          <c:marker>
            <c:symbol val="diamond"/>
            <c:size val="3"/>
            <c:spPr>
              <a:solidFill>
                <a:srgbClr val="FF0000"/>
              </a:solidFill>
              <a:ln>
                <a:noFill/>
              </a:ln>
            </c:spPr>
          </c:marker>
          <c:xVal>
            <c:numRef>
              <c:f>'alumnes de la publica (2)'!$B$3:$B$43</c:f>
              <c:numCache>
                <c:formatCode>0.00%</c:formatCode>
                <c:ptCount val="41"/>
                <c:pt idx="0">
                  <c:v>1</c:v>
                </c:pt>
                <c:pt idx="1">
                  <c:v>0.94478063540090773</c:v>
                </c:pt>
                <c:pt idx="2">
                  <c:v>0.79289940828402672</c:v>
                </c:pt>
                <c:pt idx="3">
                  <c:v>1</c:v>
                </c:pt>
                <c:pt idx="4">
                  <c:v>1</c:v>
                </c:pt>
                <c:pt idx="5">
                  <c:v>0.78729915837796449</c:v>
                </c:pt>
                <c:pt idx="6">
                  <c:v>0.83970588235294163</c:v>
                </c:pt>
                <c:pt idx="7">
                  <c:v>0.8101321585903084</c:v>
                </c:pt>
                <c:pt idx="8">
                  <c:v>0.8569587628866</c:v>
                </c:pt>
                <c:pt idx="9">
                  <c:v>0.84728682170542557</c:v>
                </c:pt>
                <c:pt idx="10">
                  <c:v>0.75372279495990835</c:v>
                </c:pt>
                <c:pt idx="11">
                  <c:v>0.85128805620609194</c:v>
                </c:pt>
                <c:pt idx="12">
                  <c:v>0.39561823218332931</c:v>
                </c:pt>
                <c:pt idx="13">
                  <c:v>0.90103092783505156</c:v>
                </c:pt>
                <c:pt idx="14">
                  <c:v>1</c:v>
                </c:pt>
                <c:pt idx="15">
                  <c:v>1</c:v>
                </c:pt>
                <c:pt idx="16">
                  <c:v>0.90476190476190244</c:v>
                </c:pt>
                <c:pt idx="17">
                  <c:v>1</c:v>
                </c:pt>
                <c:pt idx="18">
                  <c:v>1</c:v>
                </c:pt>
                <c:pt idx="19">
                  <c:v>0.69730392156862742</c:v>
                </c:pt>
                <c:pt idx="20">
                  <c:v>0.67079107505071511</c:v>
                </c:pt>
                <c:pt idx="21">
                  <c:v>1</c:v>
                </c:pt>
                <c:pt idx="22">
                  <c:v>0.7908847184986596</c:v>
                </c:pt>
                <c:pt idx="23">
                  <c:v>0.70358649789029537</c:v>
                </c:pt>
                <c:pt idx="24">
                  <c:v>1</c:v>
                </c:pt>
                <c:pt idx="25">
                  <c:v>1</c:v>
                </c:pt>
                <c:pt idx="26">
                  <c:v>1</c:v>
                </c:pt>
                <c:pt idx="27">
                  <c:v>0.62845849802371812</c:v>
                </c:pt>
                <c:pt idx="28">
                  <c:v>1</c:v>
                </c:pt>
                <c:pt idx="29">
                  <c:v>1</c:v>
                </c:pt>
                <c:pt idx="30">
                  <c:v>0.69312169312169614</c:v>
                </c:pt>
                <c:pt idx="31">
                  <c:v>1</c:v>
                </c:pt>
                <c:pt idx="32">
                  <c:v>0.65300849021779594</c:v>
                </c:pt>
                <c:pt idx="33">
                  <c:v>0.94218857536132139</c:v>
                </c:pt>
                <c:pt idx="34">
                  <c:v>0.67816091954022983</c:v>
                </c:pt>
                <c:pt idx="35">
                  <c:v>0.73392612859097162</c:v>
                </c:pt>
                <c:pt idx="36">
                  <c:v>1</c:v>
                </c:pt>
                <c:pt idx="37">
                  <c:v>0.88427947598253276</c:v>
                </c:pt>
                <c:pt idx="38">
                  <c:v>1</c:v>
                </c:pt>
                <c:pt idx="39">
                  <c:v>0.70068685305214273</c:v>
                </c:pt>
                <c:pt idx="40">
                  <c:v>0.79046309032553852</c:v>
                </c:pt>
              </c:numCache>
            </c:numRef>
          </c:xVal>
          <c:yVal>
            <c:numRef>
              <c:f>'alumnes de la publica (2)'!$C$3:$C$43</c:f>
              <c:numCache>
                <c:formatCode>General</c:formatCode>
                <c:ptCount val="41"/>
                <c:pt idx="0">
                  <c:v>6.3109999999999955</c:v>
                </c:pt>
                <c:pt idx="1">
                  <c:v>6.282</c:v>
                </c:pt>
                <c:pt idx="2">
                  <c:v>6.5679999999999845</c:v>
                </c:pt>
                <c:pt idx="3">
                  <c:v>6.1879999999999855</c:v>
                </c:pt>
                <c:pt idx="4">
                  <c:v>6.7219999999999995</c:v>
                </c:pt>
                <c:pt idx="5">
                  <c:v>6.5369999999999999</c:v>
                </c:pt>
                <c:pt idx="6">
                  <c:v>6.1579999999999808</c:v>
                </c:pt>
                <c:pt idx="7">
                  <c:v>6.274</c:v>
                </c:pt>
                <c:pt idx="8">
                  <c:v>6.2729999999999997</c:v>
                </c:pt>
                <c:pt idx="9">
                  <c:v>6.1390000000000002</c:v>
                </c:pt>
                <c:pt idx="10">
                  <c:v>6.2389999999999999</c:v>
                </c:pt>
                <c:pt idx="11">
                  <c:v>6.1169999999999956</c:v>
                </c:pt>
                <c:pt idx="12">
                  <c:v>6.4210000000000003</c:v>
                </c:pt>
                <c:pt idx="13">
                  <c:v>6.3979999999999855</c:v>
                </c:pt>
                <c:pt idx="14">
                  <c:v>6.2960000000000003</c:v>
                </c:pt>
                <c:pt idx="15">
                  <c:v>5.9169999999999998</c:v>
                </c:pt>
                <c:pt idx="16">
                  <c:v>6.4450000000000003</c:v>
                </c:pt>
                <c:pt idx="17">
                  <c:v>6.0030000000000001</c:v>
                </c:pt>
                <c:pt idx="18">
                  <c:v>6.5669999999999975</c:v>
                </c:pt>
                <c:pt idx="19">
                  <c:v>6.3380000000000001</c:v>
                </c:pt>
                <c:pt idx="20">
                  <c:v>6.1879999999999855</c:v>
                </c:pt>
                <c:pt idx="21">
                  <c:v>6.141</c:v>
                </c:pt>
                <c:pt idx="22">
                  <c:v>6.4329999999999998</c:v>
                </c:pt>
                <c:pt idx="23">
                  <c:v>6.3659999999999846</c:v>
                </c:pt>
                <c:pt idx="24">
                  <c:v>6.6739999999999995</c:v>
                </c:pt>
                <c:pt idx="25">
                  <c:v>5.2720000000000002</c:v>
                </c:pt>
                <c:pt idx="26">
                  <c:v>6.3449999999999855</c:v>
                </c:pt>
                <c:pt idx="27">
                  <c:v>6.4960000000000004</c:v>
                </c:pt>
                <c:pt idx="28">
                  <c:v>6.4249999999999945</c:v>
                </c:pt>
                <c:pt idx="29">
                  <c:v>6.14</c:v>
                </c:pt>
                <c:pt idx="30">
                  <c:v>6.3979999999999855</c:v>
                </c:pt>
                <c:pt idx="31">
                  <c:v>6.41</c:v>
                </c:pt>
                <c:pt idx="32">
                  <c:v>6.2859999999999996</c:v>
                </c:pt>
                <c:pt idx="33">
                  <c:v>6.1939999999999955</c:v>
                </c:pt>
                <c:pt idx="34">
                  <c:v>6.4310000000000134</c:v>
                </c:pt>
                <c:pt idx="35">
                  <c:v>6.2809999999999997</c:v>
                </c:pt>
                <c:pt idx="36">
                  <c:v>5.9749999999999996</c:v>
                </c:pt>
                <c:pt idx="37">
                  <c:v>6.3069999999999995</c:v>
                </c:pt>
                <c:pt idx="38">
                  <c:v>5.6619999999999955</c:v>
                </c:pt>
                <c:pt idx="39">
                  <c:v>6.1779999999999955</c:v>
                </c:pt>
                <c:pt idx="40">
                  <c:v>6.4029999999999996</c:v>
                </c:pt>
              </c:numCache>
            </c:numRef>
          </c:yVal>
        </c:ser>
        <c:axId val="83687680"/>
        <c:axId val="83723776"/>
      </c:scatterChart>
      <c:valAx>
        <c:axId val="83687680"/>
        <c:scaling>
          <c:orientation val="minMax"/>
          <c:max val="1"/>
          <c:min val="0"/>
        </c:scaling>
        <c:axPos val="b"/>
        <c:title>
          <c:tx>
            <c:rich>
              <a:bodyPr/>
              <a:lstStyle/>
              <a:p>
                <a:pPr>
                  <a:defRPr sz="1100"/>
                </a:pPr>
                <a:r>
                  <a:rPr lang="es-ES" sz="1100" b="1" i="0" u="none" strike="noStrike" baseline="0"/>
                  <a:t>%alumnes  de batxillerat en centres públics</a:t>
                </a:r>
                <a:endParaRPr lang="es-ES" sz="1100"/>
              </a:p>
            </c:rich>
          </c:tx>
          <c:layout>
            <c:manualLayout>
              <c:xMode val="edge"/>
              <c:yMode val="edge"/>
              <c:x val="0.23551718750000006"/>
              <c:y val="0.93794388888888891"/>
            </c:manualLayout>
          </c:layout>
        </c:title>
        <c:numFmt formatCode="0.0%" sourceLinked="0"/>
        <c:tickLblPos val="nextTo"/>
        <c:txPr>
          <a:bodyPr/>
          <a:lstStyle/>
          <a:p>
            <a:pPr>
              <a:defRPr sz="1000"/>
            </a:pPr>
            <a:endParaRPr lang="ca-ES"/>
          </a:p>
        </c:txPr>
        <c:crossAx val="83723776"/>
        <c:crosses val="autoZero"/>
        <c:crossBetween val="midCat"/>
        <c:majorUnit val="0.2"/>
      </c:valAx>
      <c:valAx>
        <c:axId val="83723776"/>
        <c:scaling>
          <c:orientation val="minMax"/>
          <c:max val="8"/>
          <c:min val="0"/>
        </c:scaling>
        <c:axPos val="l"/>
        <c:majorGridlines/>
        <c:title>
          <c:tx>
            <c:rich>
              <a:bodyPr/>
              <a:lstStyle/>
              <a:p>
                <a:pPr>
                  <a:defRPr sz="1100"/>
                </a:pPr>
                <a:r>
                  <a:rPr lang="es-ES" sz="1100" b="1" i="0" u="none" strike="noStrike" baseline="0"/>
                  <a:t>Mitjana PAU</a:t>
                </a:r>
                <a:endParaRPr lang="es-ES" sz="1100"/>
              </a:p>
            </c:rich>
          </c:tx>
          <c:layout>
            <c:manualLayout>
              <c:xMode val="edge"/>
              <c:yMode val="edge"/>
              <c:x val="2.8449743906544755E-3"/>
              <c:y val="0.33952603750618132"/>
            </c:manualLayout>
          </c:layout>
        </c:title>
        <c:numFmt formatCode="#,##0.0" sourceLinked="0"/>
        <c:tickLblPos val="nextTo"/>
        <c:txPr>
          <a:bodyPr/>
          <a:lstStyle/>
          <a:p>
            <a:pPr>
              <a:defRPr sz="1000"/>
            </a:pPr>
            <a:endParaRPr lang="ca-ES"/>
          </a:p>
        </c:txPr>
        <c:crossAx val="83687680"/>
        <c:crosses val="autoZero"/>
        <c:crossBetween val="midCat"/>
        <c:majorUnit val="2"/>
      </c:valAx>
      <c:spPr>
        <a:ln w="12700">
          <a:solidFill>
            <a:schemeClr val="tx1"/>
          </a:solidFill>
        </a:ln>
      </c:spPr>
    </c:plotArea>
    <c:plotVisOnly val="1"/>
  </c:chart>
  <c:spPr>
    <a:solidFill>
      <a:schemeClr val="bg1"/>
    </a:solidFill>
    <a:ln w="38100">
      <a:solidFill>
        <a:schemeClr val="tx1"/>
      </a:solidFill>
    </a:ln>
  </c:spPr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ca-ES"/>
  <c:chart>
    <c:title>
      <c:tx>
        <c:rich>
          <a:bodyPr/>
          <a:lstStyle/>
          <a:p>
            <a:pPr>
              <a:defRPr sz="1400">
                <a:latin typeface="+mn-lt"/>
              </a:defRPr>
            </a:pPr>
            <a:r>
              <a:rPr lang="en-US" sz="1400">
                <a:latin typeface="+mn-lt"/>
              </a:rPr>
              <a:t>Comparació %</a:t>
            </a:r>
            <a:r>
              <a:rPr lang="en-US" sz="1400" baseline="0">
                <a:latin typeface="+mn-lt"/>
              </a:rPr>
              <a:t> bat/post obligatoris vs % </a:t>
            </a:r>
            <a:r>
              <a:rPr lang="en-US" sz="1400" baseline="0">
                <a:latin typeface="+mn-lt"/>
                <a:cs typeface="Arial" pitchFamily="34" charset="0"/>
              </a:rPr>
              <a:t>aprovats</a:t>
            </a:r>
            <a:r>
              <a:rPr lang="en-US" sz="1400" baseline="0">
                <a:latin typeface="+mn-lt"/>
              </a:rPr>
              <a:t> PAU</a:t>
            </a:r>
            <a:endParaRPr lang="en-US" sz="1400">
              <a:latin typeface="+mn-lt"/>
            </a:endParaRPr>
          </a:p>
        </c:rich>
      </c:tx>
      <c:layout>
        <c:manualLayout>
          <c:xMode val="edge"/>
          <c:yMode val="edge"/>
          <c:x val="0.13926356715783991"/>
          <c:y val="0"/>
        </c:manualLayout>
      </c:layout>
    </c:title>
    <c:plotArea>
      <c:layout>
        <c:manualLayout>
          <c:layoutTarget val="inner"/>
          <c:xMode val="edge"/>
          <c:yMode val="edge"/>
          <c:x val="0.14894531250000007"/>
          <c:y val="0.19847666666666666"/>
          <c:w val="0.77557447916666666"/>
          <c:h val="0.64199083333333362"/>
        </c:manualLayout>
      </c:layout>
      <c:scatterChart>
        <c:scatterStyle val="lineMarker"/>
        <c:ser>
          <c:idx val="0"/>
          <c:order val="0"/>
          <c:spPr>
            <a:ln w="28575">
              <a:noFill/>
            </a:ln>
          </c:spPr>
          <c:marker>
            <c:symbol val="diamond"/>
            <c:size val="3"/>
            <c:spPr>
              <a:solidFill>
                <a:srgbClr val="00B050"/>
              </a:solidFill>
              <a:ln>
                <a:noFill/>
              </a:ln>
            </c:spPr>
          </c:marker>
          <c:xVal>
            <c:numRef>
              <c:f>'Comparació %aprov - %bat'!$B$2:$B$42</c:f>
              <c:numCache>
                <c:formatCode>0.00%</c:formatCode>
                <c:ptCount val="41"/>
                <c:pt idx="0">
                  <c:v>0.4842219804134929</c:v>
                </c:pt>
                <c:pt idx="1">
                  <c:v>0.61374187558032234</c:v>
                </c:pt>
                <c:pt idx="2">
                  <c:v>0.57030371203599561</c:v>
                </c:pt>
                <c:pt idx="3">
                  <c:v>0.23814773980154391</c:v>
                </c:pt>
                <c:pt idx="4">
                  <c:v>0.20297029702970298</c:v>
                </c:pt>
                <c:pt idx="5">
                  <c:v>0.46004927842309029</c:v>
                </c:pt>
                <c:pt idx="6">
                  <c:v>0.43655039589129235</c:v>
                </c:pt>
                <c:pt idx="7">
                  <c:v>0.50332594235033268</c:v>
                </c:pt>
                <c:pt idx="8">
                  <c:v>0.3154471544715447</c:v>
                </c:pt>
                <c:pt idx="9">
                  <c:v>0.57206208425720229</c:v>
                </c:pt>
                <c:pt idx="10">
                  <c:v>0.48761869298082594</c:v>
                </c:pt>
                <c:pt idx="11">
                  <c:v>0.56295319709953862</c:v>
                </c:pt>
                <c:pt idx="12">
                  <c:v>0.37626054116978414</c:v>
                </c:pt>
                <c:pt idx="13">
                  <c:v>0.62020460358056695</c:v>
                </c:pt>
                <c:pt idx="14">
                  <c:v>0.44700460829493138</c:v>
                </c:pt>
                <c:pt idx="15">
                  <c:v>0.64497041420119106</c:v>
                </c:pt>
                <c:pt idx="16">
                  <c:v>0.60119284294234587</c:v>
                </c:pt>
                <c:pt idx="17">
                  <c:v>0.6116071428571429</c:v>
                </c:pt>
                <c:pt idx="18">
                  <c:v>0.37028824833703033</c:v>
                </c:pt>
                <c:pt idx="19">
                  <c:v>0.43933955491744653</c:v>
                </c:pt>
                <c:pt idx="20">
                  <c:v>0.56400869465736181</c:v>
                </c:pt>
                <c:pt idx="21">
                  <c:v>0.34608794974300555</c:v>
                </c:pt>
                <c:pt idx="22">
                  <c:v>0.5445255474452555</c:v>
                </c:pt>
                <c:pt idx="23">
                  <c:v>0.49182879377432343</c:v>
                </c:pt>
                <c:pt idx="24">
                  <c:v>0.31202046035805969</c:v>
                </c:pt>
                <c:pt idx="25">
                  <c:v>0.25</c:v>
                </c:pt>
                <c:pt idx="26">
                  <c:v>0.49844720496894585</c:v>
                </c:pt>
                <c:pt idx="27">
                  <c:v>0.24491771539206347</c:v>
                </c:pt>
                <c:pt idx="28">
                  <c:v>0.25233644859812887</c:v>
                </c:pt>
                <c:pt idx="29">
                  <c:v>0.49604221635883938</c:v>
                </c:pt>
                <c:pt idx="30">
                  <c:v>0.44158878504672938</c:v>
                </c:pt>
                <c:pt idx="31">
                  <c:v>0.33106960950764347</c:v>
                </c:pt>
                <c:pt idx="32">
                  <c:v>0.40909090909091084</c:v>
                </c:pt>
                <c:pt idx="33">
                  <c:v>0.51143963393171421</c:v>
                </c:pt>
                <c:pt idx="34">
                  <c:v>0.3398437500000015</c:v>
                </c:pt>
                <c:pt idx="35">
                  <c:v>0.37472766884531739</c:v>
                </c:pt>
                <c:pt idx="36">
                  <c:v>0.5625</c:v>
                </c:pt>
                <c:pt idx="37">
                  <c:v>0.54523809523809563</c:v>
                </c:pt>
                <c:pt idx="38">
                  <c:v>0.358078602620089</c:v>
                </c:pt>
                <c:pt idx="39">
                  <c:v>0.50756162231169599</c:v>
                </c:pt>
                <c:pt idx="40">
                  <c:v>0.48327055173942141</c:v>
                </c:pt>
              </c:numCache>
            </c:numRef>
          </c:xVal>
          <c:yVal>
            <c:numRef>
              <c:f>'Comparació %aprov - %bat'!$C$2:$C$42</c:f>
              <c:numCache>
                <c:formatCode>0.00%</c:formatCode>
                <c:ptCount val="41"/>
                <c:pt idx="0">
                  <c:v>0.96750000000000003</c:v>
                </c:pt>
                <c:pt idx="1">
                  <c:v>0.95690000000000064</c:v>
                </c:pt>
                <c:pt idx="2">
                  <c:v>0.98139999999999949</c:v>
                </c:pt>
                <c:pt idx="3">
                  <c:v>0.96880000000000299</c:v>
                </c:pt>
                <c:pt idx="4">
                  <c:v>1</c:v>
                </c:pt>
                <c:pt idx="5">
                  <c:v>0.97770000000000323</c:v>
                </c:pt>
                <c:pt idx="6">
                  <c:v>0.92330000000000001</c:v>
                </c:pt>
                <c:pt idx="7">
                  <c:v>0.95909999999999995</c:v>
                </c:pt>
                <c:pt idx="8">
                  <c:v>0.93389999999999995</c:v>
                </c:pt>
                <c:pt idx="9">
                  <c:v>0.92659999999999998</c:v>
                </c:pt>
                <c:pt idx="10">
                  <c:v>0.94870000000000065</c:v>
                </c:pt>
                <c:pt idx="11">
                  <c:v>0.95740000000000003</c:v>
                </c:pt>
                <c:pt idx="12">
                  <c:v>0.95950000000000002</c:v>
                </c:pt>
                <c:pt idx="13">
                  <c:v>0.96450000000000002</c:v>
                </c:pt>
                <c:pt idx="14">
                  <c:v>0.92859999999999998</c:v>
                </c:pt>
                <c:pt idx="15">
                  <c:v>0.97060000000000324</c:v>
                </c:pt>
                <c:pt idx="16">
                  <c:v>0.96470000000000333</c:v>
                </c:pt>
                <c:pt idx="17">
                  <c:v>0.97060000000000324</c:v>
                </c:pt>
                <c:pt idx="18">
                  <c:v>0.97690000000000288</c:v>
                </c:pt>
                <c:pt idx="19">
                  <c:v>0.95380000000000065</c:v>
                </c:pt>
                <c:pt idx="20">
                  <c:v>0.94510000000000005</c:v>
                </c:pt>
                <c:pt idx="21">
                  <c:v>0.95270000000000299</c:v>
                </c:pt>
                <c:pt idx="22">
                  <c:v>0.97100000000000064</c:v>
                </c:pt>
                <c:pt idx="23">
                  <c:v>0.96140000000000003</c:v>
                </c:pt>
                <c:pt idx="24">
                  <c:v>0.95450000000000002</c:v>
                </c:pt>
                <c:pt idx="25">
                  <c:v>0.84210000000000063</c:v>
                </c:pt>
                <c:pt idx="26">
                  <c:v>0.96460000000000334</c:v>
                </c:pt>
                <c:pt idx="27">
                  <c:v>0.93259999999999998</c:v>
                </c:pt>
                <c:pt idx="28">
                  <c:v>0.94740000000000002</c:v>
                </c:pt>
                <c:pt idx="29" formatCode="0%">
                  <c:v>1</c:v>
                </c:pt>
                <c:pt idx="30">
                  <c:v>0.95450000000000002</c:v>
                </c:pt>
                <c:pt idx="31">
                  <c:v>0.96830000000000005</c:v>
                </c:pt>
                <c:pt idx="32">
                  <c:v>0.93059999999999998</c:v>
                </c:pt>
                <c:pt idx="33">
                  <c:v>0.94180000000000064</c:v>
                </c:pt>
                <c:pt idx="34">
                  <c:v>0.97920000000000063</c:v>
                </c:pt>
                <c:pt idx="35">
                  <c:v>0.95160000000000322</c:v>
                </c:pt>
                <c:pt idx="36">
                  <c:v>0.92310000000000003</c:v>
                </c:pt>
                <c:pt idx="37">
                  <c:v>0.96080000000000065</c:v>
                </c:pt>
                <c:pt idx="38">
                  <c:v>0.9032</c:v>
                </c:pt>
                <c:pt idx="39">
                  <c:v>0.95330000000000004</c:v>
                </c:pt>
                <c:pt idx="40">
                  <c:v>0.96440000000000003</c:v>
                </c:pt>
              </c:numCache>
            </c:numRef>
          </c:yVal>
        </c:ser>
        <c:axId val="83753600"/>
        <c:axId val="76616448"/>
      </c:scatterChart>
      <c:valAx>
        <c:axId val="83753600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100"/>
                </a:pPr>
                <a:r>
                  <a:rPr lang="es-ES" sz="1100"/>
                  <a:t>% bat respecte als post obligatoris</a:t>
                </a:r>
              </a:p>
            </c:rich>
          </c:tx>
          <c:layout>
            <c:manualLayout>
              <c:xMode val="edge"/>
              <c:yMode val="edge"/>
              <c:x val="0.31420364583333332"/>
              <c:y val="0.93947722222222219"/>
            </c:manualLayout>
          </c:layout>
        </c:title>
        <c:numFmt formatCode="0%" sourceLinked="0"/>
        <c:tickLblPos val="nextTo"/>
        <c:txPr>
          <a:bodyPr/>
          <a:lstStyle/>
          <a:p>
            <a:pPr>
              <a:defRPr sz="1000"/>
            </a:pPr>
            <a:endParaRPr lang="ca-ES"/>
          </a:p>
        </c:txPr>
        <c:crossAx val="76616448"/>
        <c:crosses val="autoZero"/>
        <c:crossBetween val="midCat"/>
      </c:valAx>
      <c:valAx>
        <c:axId val="76616448"/>
        <c:scaling>
          <c:orientation val="minMax"/>
          <c:max val="1"/>
          <c:min val="0.8"/>
        </c:scaling>
        <c:axPos val="l"/>
        <c:majorGridlines/>
        <c:title>
          <c:tx>
            <c:rich>
              <a:bodyPr/>
              <a:lstStyle/>
              <a:p>
                <a:pPr>
                  <a:defRPr sz="1100"/>
                </a:pPr>
                <a:r>
                  <a:rPr lang="es-ES" sz="1100"/>
                  <a:t>% d'aprovats PAU</a:t>
                </a:r>
              </a:p>
            </c:rich>
          </c:tx>
          <c:layout>
            <c:manualLayout>
              <c:xMode val="edge"/>
              <c:yMode val="edge"/>
              <c:x val="1.6276041666666652E-3"/>
              <c:y val="0.29782916666666676"/>
            </c:manualLayout>
          </c:layout>
        </c:title>
        <c:numFmt formatCode="0%" sourceLinked="0"/>
        <c:tickLblPos val="nextTo"/>
        <c:txPr>
          <a:bodyPr/>
          <a:lstStyle/>
          <a:p>
            <a:pPr>
              <a:defRPr sz="1000"/>
            </a:pPr>
            <a:endParaRPr lang="ca-ES"/>
          </a:p>
        </c:txPr>
        <c:crossAx val="83753600"/>
        <c:crosses val="autoZero"/>
        <c:crossBetween val="midCat"/>
        <c:majorUnit val="0.05"/>
      </c:valAx>
      <c:spPr>
        <a:ln w="12700">
          <a:solidFill>
            <a:schemeClr val="tx1"/>
          </a:solidFill>
        </a:ln>
      </c:spPr>
    </c:plotArea>
    <c:plotVisOnly val="1"/>
  </c:chart>
  <c:spPr>
    <a:solidFill>
      <a:schemeClr val="bg1"/>
    </a:solidFill>
    <a:ln w="38100">
      <a:solidFill>
        <a:schemeClr val="tx1"/>
      </a:solidFill>
    </a:ln>
  </c:spPr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ca-ES"/>
  <c:chart>
    <c:title>
      <c:tx>
        <c:rich>
          <a:bodyPr/>
          <a:lstStyle/>
          <a:p>
            <a:pPr>
              <a:defRPr sz="1400"/>
            </a:pPr>
            <a:r>
              <a:rPr lang="es-ES" sz="1400"/>
              <a:t>Comparació %  bat/post obligatoris </a:t>
            </a:r>
            <a:r>
              <a:rPr lang="es-ES" sz="1400" baseline="0"/>
              <a:t> </a:t>
            </a:r>
            <a:r>
              <a:rPr lang="es-ES" sz="1400"/>
              <a:t>vs mitjana PAU</a:t>
            </a:r>
          </a:p>
        </c:rich>
      </c:tx>
      <c:layout/>
    </c:title>
    <c:plotArea>
      <c:layout>
        <c:manualLayout>
          <c:layoutTarget val="inner"/>
          <c:xMode val="edge"/>
          <c:yMode val="edge"/>
          <c:x val="0.12420920138888891"/>
          <c:y val="0.19982777777777777"/>
          <c:w val="0.80954635416666643"/>
          <c:h val="0.64124583333333363"/>
        </c:manualLayout>
      </c:layout>
      <c:scatterChart>
        <c:scatterStyle val="lineMarker"/>
        <c:ser>
          <c:idx val="0"/>
          <c:order val="0"/>
          <c:tx>
            <c:strRef>
              <c:f>'Comparació %'!$C$1</c:f>
              <c:strCache>
                <c:ptCount val="1"/>
                <c:pt idx="0">
                  <c:v>Mitjana nota PAU 2011</c:v>
                </c:pt>
              </c:strCache>
            </c:strRef>
          </c:tx>
          <c:spPr>
            <a:ln w="28575">
              <a:noFill/>
            </a:ln>
          </c:spPr>
          <c:marker>
            <c:symbol val="diamond"/>
            <c:size val="3"/>
            <c:spPr>
              <a:solidFill>
                <a:srgbClr val="FF0000"/>
              </a:solidFill>
              <a:ln>
                <a:noFill/>
              </a:ln>
            </c:spPr>
          </c:marker>
          <c:xVal>
            <c:numRef>
              <c:f>'Comparació %'!$B$2:$B$42</c:f>
              <c:numCache>
                <c:formatCode>0.00%</c:formatCode>
                <c:ptCount val="41"/>
                <c:pt idx="0">
                  <c:v>0.4842219804134929</c:v>
                </c:pt>
                <c:pt idx="1">
                  <c:v>0.61374187558032189</c:v>
                </c:pt>
                <c:pt idx="2">
                  <c:v>0.57030371203599561</c:v>
                </c:pt>
                <c:pt idx="3">
                  <c:v>0.23814773980154391</c:v>
                </c:pt>
                <c:pt idx="4">
                  <c:v>0.20297029702970298</c:v>
                </c:pt>
                <c:pt idx="5">
                  <c:v>0.46004927842309029</c:v>
                </c:pt>
                <c:pt idx="6">
                  <c:v>0.43655039589129213</c:v>
                </c:pt>
                <c:pt idx="7">
                  <c:v>0.50332594235033268</c:v>
                </c:pt>
                <c:pt idx="8">
                  <c:v>0.3154471544715447</c:v>
                </c:pt>
                <c:pt idx="9">
                  <c:v>0.57206208425720251</c:v>
                </c:pt>
                <c:pt idx="10">
                  <c:v>0.48761869298082572</c:v>
                </c:pt>
                <c:pt idx="11">
                  <c:v>0.56295319709953862</c:v>
                </c:pt>
                <c:pt idx="12">
                  <c:v>0.37626054116978402</c:v>
                </c:pt>
                <c:pt idx="13">
                  <c:v>0.62020460358056673</c:v>
                </c:pt>
                <c:pt idx="14">
                  <c:v>0.44700460829493088</c:v>
                </c:pt>
                <c:pt idx="15">
                  <c:v>0.6449704142011905</c:v>
                </c:pt>
                <c:pt idx="16">
                  <c:v>0.60119284294234587</c:v>
                </c:pt>
                <c:pt idx="17">
                  <c:v>0.6116071428571429</c:v>
                </c:pt>
                <c:pt idx="18">
                  <c:v>0.37028824833703022</c:v>
                </c:pt>
                <c:pt idx="19">
                  <c:v>0.43933955491744642</c:v>
                </c:pt>
                <c:pt idx="20">
                  <c:v>0.56400869465736181</c:v>
                </c:pt>
                <c:pt idx="21">
                  <c:v>0.34608794974300539</c:v>
                </c:pt>
                <c:pt idx="22">
                  <c:v>0.5445255474452555</c:v>
                </c:pt>
                <c:pt idx="23">
                  <c:v>0.49182879377432309</c:v>
                </c:pt>
                <c:pt idx="24">
                  <c:v>0.31202046035805947</c:v>
                </c:pt>
                <c:pt idx="25">
                  <c:v>0.25</c:v>
                </c:pt>
                <c:pt idx="26">
                  <c:v>0.49844720496894568</c:v>
                </c:pt>
                <c:pt idx="27">
                  <c:v>0.24491771539206336</c:v>
                </c:pt>
                <c:pt idx="28">
                  <c:v>0.25233644859812904</c:v>
                </c:pt>
                <c:pt idx="29">
                  <c:v>0.49604221635883938</c:v>
                </c:pt>
                <c:pt idx="30">
                  <c:v>0.44158878504672938</c:v>
                </c:pt>
                <c:pt idx="31">
                  <c:v>0.33106960950764319</c:v>
                </c:pt>
                <c:pt idx="32">
                  <c:v>0.40909090909091067</c:v>
                </c:pt>
                <c:pt idx="33">
                  <c:v>0.51143963393171421</c:v>
                </c:pt>
                <c:pt idx="34">
                  <c:v>0.33984375000000139</c:v>
                </c:pt>
                <c:pt idx="35">
                  <c:v>0.37472766884531727</c:v>
                </c:pt>
                <c:pt idx="36">
                  <c:v>0.5625</c:v>
                </c:pt>
                <c:pt idx="37">
                  <c:v>0.54523809523809563</c:v>
                </c:pt>
                <c:pt idx="38">
                  <c:v>0.35807860262008889</c:v>
                </c:pt>
                <c:pt idx="39">
                  <c:v>0.50756162231169599</c:v>
                </c:pt>
                <c:pt idx="40">
                  <c:v>0.48327055173942124</c:v>
                </c:pt>
              </c:numCache>
            </c:numRef>
          </c:xVal>
          <c:yVal>
            <c:numRef>
              <c:f>'Comparació %'!$C$2:$C$42</c:f>
              <c:numCache>
                <c:formatCode>General</c:formatCode>
                <c:ptCount val="41"/>
                <c:pt idx="0">
                  <c:v>6.3109999999999955</c:v>
                </c:pt>
                <c:pt idx="1">
                  <c:v>6.282</c:v>
                </c:pt>
                <c:pt idx="2">
                  <c:v>6.5679999999999845</c:v>
                </c:pt>
                <c:pt idx="3">
                  <c:v>6.1879999999999855</c:v>
                </c:pt>
                <c:pt idx="4">
                  <c:v>6.7219999999999995</c:v>
                </c:pt>
                <c:pt idx="5">
                  <c:v>6.5369999999999999</c:v>
                </c:pt>
                <c:pt idx="6">
                  <c:v>6.1579999999999773</c:v>
                </c:pt>
                <c:pt idx="7">
                  <c:v>6.274</c:v>
                </c:pt>
                <c:pt idx="8">
                  <c:v>6.2729999999999997</c:v>
                </c:pt>
                <c:pt idx="9">
                  <c:v>6.1390000000000002</c:v>
                </c:pt>
                <c:pt idx="10">
                  <c:v>6.2389999999999999</c:v>
                </c:pt>
                <c:pt idx="11">
                  <c:v>6.1169999999999956</c:v>
                </c:pt>
                <c:pt idx="12">
                  <c:v>6.4210000000000003</c:v>
                </c:pt>
                <c:pt idx="13">
                  <c:v>6.3979999999999855</c:v>
                </c:pt>
                <c:pt idx="14">
                  <c:v>6.2960000000000003</c:v>
                </c:pt>
                <c:pt idx="15">
                  <c:v>5.9169999999999998</c:v>
                </c:pt>
                <c:pt idx="16">
                  <c:v>6.4450000000000003</c:v>
                </c:pt>
                <c:pt idx="17">
                  <c:v>6.0030000000000001</c:v>
                </c:pt>
                <c:pt idx="18">
                  <c:v>6.5669999999999975</c:v>
                </c:pt>
                <c:pt idx="19">
                  <c:v>6.3380000000000001</c:v>
                </c:pt>
                <c:pt idx="20">
                  <c:v>6.1879999999999855</c:v>
                </c:pt>
                <c:pt idx="21">
                  <c:v>6.141</c:v>
                </c:pt>
                <c:pt idx="22">
                  <c:v>6.4329999999999998</c:v>
                </c:pt>
                <c:pt idx="23">
                  <c:v>6.3659999999999846</c:v>
                </c:pt>
                <c:pt idx="24">
                  <c:v>6.6739999999999995</c:v>
                </c:pt>
                <c:pt idx="25">
                  <c:v>5.2720000000000002</c:v>
                </c:pt>
                <c:pt idx="26">
                  <c:v>6.3449999999999855</c:v>
                </c:pt>
                <c:pt idx="27">
                  <c:v>6.4960000000000004</c:v>
                </c:pt>
                <c:pt idx="28">
                  <c:v>6.4249999999999945</c:v>
                </c:pt>
                <c:pt idx="29">
                  <c:v>6.14</c:v>
                </c:pt>
                <c:pt idx="30">
                  <c:v>6.3979999999999855</c:v>
                </c:pt>
                <c:pt idx="31">
                  <c:v>6.41</c:v>
                </c:pt>
                <c:pt idx="32">
                  <c:v>6.2859999999999996</c:v>
                </c:pt>
                <c:pt idx="33">
                  <c:v>6.1939999999999955</c:v>
                </c:pt>
                <c:pt idx="34">
                  <c:v>6.4310000000000134</c:v>
                </c:pt>
                <c:pt idx="35">
                  <c:v>6.2809999999999997</c:v>
                </c:pt>
                <c:pt idx="36">
                  <c:v>5.9749999999999996</c:v>
                </c:pt>
                <c:pt idx="37">
                  <c:v>6.3069999999999995</c:v>
                </c:pt>
                <c:pt idx="38">
                  <c:v>5.6619999999999955</c:v>
                </c:pt>
                <c:pt idx="39">
                  <c:v>6.1779999999999955</c:v>
                </c:pt>
                <c:pt idx="40">
                  <c:v>6.4029999999999996</c:v>
                </c:pt>
              </c:numCache>
            </c:numRef>
          </c:yVal>
        </c:ser>
        <c:axId val="83755008"/>
        <c:axId val="83758080"/>
      </c:scatterChart>
      <c:valAx>
        <c:axId val="83755008"/>
        <c:scaling>
          <c:orientation val="minMax"/>
          <c:max val="0.8"/>
        </c:scaling>
        <c:axPos val="b"/>
        <c:title>
          <c:tx>
            <c:rich>
              <a:bodyPr/>
              <a:lstStyle/>
              <a:p>
                <a:pPr>
                  <a:defRPr sz="1100"/>
                </a:pPr>
                <a:r>
                  <a:rPr lang="es-ES" sz="1100"/>
                  <a:t>% bat respecte als post obligatoris</a:t>
                </a:r>
              </a:p>
            </c:rich>
          </c:tx>
          <c:layout>
            <c:manualLayout>
              <c:xMode val="edge"/>
              <c:yMode val="edge"/>
              <c:x val="0.27548663194444462"/>
              <c:y val="0.92161361111111118"/>
            </c:manualLayout>
          </c:layout>
        </c:title>
        <c:numFmt formatCode="0%" sourceLinked="0"/>
        <c:tickLblPos val="nextTo"/>
        <c:txPr>
          <a:bodyPr rot="0" vert="horz"/>
          <a:lstStyle/>
          <a:p>
            <a:pPr>
              <a:defRPr sz="1000"/>
            </a:pPr>
            <a:endParaRPr lang="ca-ES"/>
          </a:p>
        </c:txPr>
        <c:crossAx val="83758080"/>
        <c:crosses val="autoZero"/>
        <c:crossBetween val="midCat"/>
        <c:majorUnit val="0.2"/>
      </c:valAx>
      <c:valAx>
        <c:axId val="83758080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 sz="1100"/>
                </a:pPr>
                <a:r>
                  <a:rPr lang="es-ES" sz="1100"/>
                  <a:t>mitjana</a:t>
                </a:r>
                <a:r>
                  <a:rPr lang="es-ES" sz="1100" baseline="0"/>
                  <a:t> PAU</a:t>
                </a:r>
                <a:endParaRPr lang="es-ES" sz="1100"/>
              </a:p>
            </c:rich>
          </c:tx>
          <c:layout>
            <c:manualLayout>
              <c:xMode val="edge"/>
              <c:yMode val="edge"/>
              <c:x val="8.2402777777777769E-3"/>
              <c:y val="0.34942055555555562"/>
            </c:manualLayout>
          </c:layout>
        </c:title>
        <c:numFmt formatCode="#,##0.0" sourceLinked="0"/>
        <c:tickLblPos val="nextTo"/>
        <c:txPr>
          <a:bodyPr/>
          <a:lstStyle/>
          <a:p>
            <a:pPr>
              <a:defRPr sz="1000"/>
            </a:pPr>
            <a:endParaRPr lang="ca-ES"/>
          </a:p>
        </c:txPr>
        <c:crossAx val="83755008"/>
        <c:crosses val="autoZero"/>
        <c:crossBetween val="midCat"/>
        <c:majorUnit val="2"/>
      </c:valAx>
      <c:spPr>
        <a:ln w="12700">
          <a:solidFill>
            <a:schemeClr val="tx1"/>
          </a:solidFill>
        </a:ln>
      </c:spPr>
    </c:plotArea>
    <c:plotVisOnly val="1"/>
  </c:chart>
  <c:spPr>
    <a:solidFill>
      <a:schemeClr val="bg1"/>
    </a:solidFill>
    <a:ln w="38100">
      <a:solidFill>
        <a:schemeClr val="tx1"/>
      </a:solidFill>
    </a:ln>
  </c:sp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ca-ES"/>
  <c:style val="3"/>
  <c:chart>
    <c:title>
      <c:tx>
        <c:rich>
          <a:bodyPr/>
          <a:lstStyle/>
          <a:p>
            <a:pPr>
              <a:defRPr lang="ca-ES" sz="1400">
                <a:latin typeface="+mn-lt"/>
              </a:defRPr>
            </a:pPr>
            <a:r>
              <a:rPr lang="ca-ES" sz="1400">
                <a:latin typeface="+mn-lt"/>
                <a:cs typeface="Arial" pitchFamily="34" charset="0"/>
              </a:rPr>
              <a:t>Mitjana</a:t>
            </a:r>
            <a:r>
              <a:rPr lang="ca-ES" sz="1400" baseline="0">
                <a:latin typeface="+mn-lt"/>
                <a:cs typeface="Arial" pitchFamily="34" charset="0"/>
              </a:rPr>
              <a:t> PAU vs % aturats</a:t>
            </a:r>
            <a:endParaRPr lang="ca-ES" sz="1400">
              <a:latin typeface="+mn-lt"/>
              <a:cs typeface="Arial" pitchFamily="34" charset="0"/>
            </a:endParaRPr>
          </a:p>
        </c:rich>
      </c:tx>
      <c:layout>
        <c:manualLayout>
          <c:xMode val="edge"/>
          <c:yMode val="edge"/>
          <c:x val="0.31413003472222217"/>
          <c:y val="0"/>
        </c:manualLayout>
      </c:layout>
    </c:title>
    <c:plotArea>
      <c:layout>
        <c:manualLayout>
          <c:layoutTarget val="inner"/>
          <c:xMode val="edge"/>
          <c:yMode val="edge"/>
          <c:x val="0.12497118055555557"/>
          <c:y val="0.13951666666666668"/>
          <c:w val="0.80886041666666664"/>
          <c:h val="0.70169611111111119"/>
        </c:manualLayout>
      </c:layout>
      <c:scatterChart>
        <c:scatterStyle val="lineMarker"/>
        <c:ser>
          <c:idx val="0"/>
          <c:order val="0"/>
          <c:spPr>
            <a:ln w="28575">
              <a:noFill/>
            </a:ln>
          </c:spPr>
          <c:marker>
            <c:symbol val="diamond"/>
            <c:size val="3"/>
            <c:spPr>
              <a:solidFill>
                <a:srgbClr val="FF0000"/>
              </a:solidFill>
              <a:ln>
                <a:noFill/>
              </a:ln>
            </c:spPr>
          </c:marker>
          <c:dLbls>
            <c:dLbl>
              <c:idx val="40"/>
              <c:dLblPos val="r"/>
              <c:showVal val="1"/>
              <c:showCatName val="1"/>
            </c:dLbl>
            <c:delete val="1"/>
          </c:dLbls>
          <c:xVal>
            <c:numRef>
              <c:f>'Hoja1 (2)'!$I$3:$I$43</c:f>
              <c:numCache>
                <c:formatCode>0.00%</c:formatCode>
                <c:ptCount val="41"/>
                <c:pt idx="0">
                  <c:v>7.3119320933147505E-2</c:v>
                </c:pt>
                <c:pt idx="1">
                  <c:v>7.7969149238194382E-2</c:v>
                </c:pt>
                <c:pt idx="2">
                  <c:v>4.7709923664122154E-2</c:v>
                </c:pt>
                <c:pt idx="3">
                  <c:v>3.5714285714285712E-2</c:v>
                </c:pt>
                <c:pt idx="4">
                  <c:v>9.263431469339882E-2</c:v>
                </c:pt>
                <c:pt idx="5">
                  <c:v>8.2732090495790028E-2</c:v>
                </c:pt>
                <c:pt idx="6">
                  <c:v>8.24915210969695E-2</c:v>
                </c:pt>
                <c:pt idx="7">
                  <c:v>8.2689933925502779E-2</c:v>
                </c:pt>
                <c:pt idx="8">
                  <c:v>7.9389404729709512E-2</c:v>
                </c:pt>
                <c:pt idx="9">
                  <c:v>8.1519960682091067E-2</c:v>
                </c:pt>
                <c:pt idx="10">
                  <c:v>0.10596845176284428</c:v>
                </c:pt>
                <c:pt idx="11">
                  <c:v>7.4784977830012742E-2</c:v>
                </c:pt>
                <c:pt idx="12">
                  <c:v>7.2580645161290328E-2</c:v>
                </c:pt>
                <c:pt idx="13">
                  <c:v>4.3709737528616538E-2</c:v>
                </c:pt>
                <c:pt idx="14">
                  <c:v>6.1343353687177055E-2</c:v>
                </c:pt>
                <c:pt idx="15">
                  <c:v>8.7151547426417897E-2</c:v>
                </c:pt>
                <c:pt idx="16">
                  <c:v>4.9049542007288477E-2</c:v>
                </c:pt>
                <c:pt idx="17">
                  <c:v>5.8366458621868102E-2</c:v>
                </c:pt>
                <c:pt idx="18">
                  <c:v>7.7172035251153528E-2</c:v>
                </c:pt>
                <c:pt idx="19">
                  <c:v>8.4847676576293315E-2</c:v>
                </c:pt>
                <c:pt idx="20">
                  <c:v>7.8936078936079013E-2</c:v>
                </c:pt>
                <c:pt idx="21">
                  <c:v>6.7137282195322029E-2</c:v>
                </c:pt>
                <c:pt idx="22">
                  <c:v>8.2241705792327049E-2</c:v>
                </c:pt>
                <c:pt idx="23">
                  <c:v>5.5238625295672743E-2</c:v>
                </c:pt>
                <c:pt idx="24">
                  <c:v>4.5442501324854272E-2</c:v>
                </c:pt>
                <c:pt idx="25">
                  <c:v>5.1878468991626313E-2</c:v>
                </c:pt>
                <c:pt idx="26">
                  <c:v>6.1585938548235623E-2</c:v>
                </c:pt>
                <c:pt idx="27">
                  <c:v>5.5318727074452324E-2</c:v>
                </c:pt>
                <c:pt idx="28">
                  <c:v>5.9274142910963175E-2</c:v>
                </c:pt>
                <c:pt idx="29">
                  <c:v>5.9712802637062884E-2</c:v>
                </c:pt>
                <c:pt idx="30">
                  <c:v>5.7910396274416978E-2</c:v>
                </c:pt>
                <c:pt idx="31">
                  <c:v>7.500252849980496E-2</c:v>
                </c:pt>
                <c:pt idx="32">
                  <c:v>7.657882516833063E-2</c:v>
                </c:pt>
                <c:pt idx="33">
                  <c:v>6.2717265353418664E-2</c:v>
                </c:pt>
                <c:pt idx="34">
                  <c:v>8.1861502666485467E-2</c:v>
                </c:pt>
                <c:pt idx="35">
                  <c:v>4.3512103993150163E-2</c:v>
                </c:pt>
                <c:pt idx="36">
                  <c:v>6.802866616750454E-2</c:v>
                </c:pt>
                <c:pt idx="37">
                  <c:v>4.3759811616954455E-2</c:v>
                </c:pt>
                <c:pt idx="38">
                  <c:v>8.8344204604039217E-2</c:v>
                </c:pt>
                <c:pt idx="39">
                  <c:v>8.5788947236809202E-2</c:v>
                </c:pt>
              </c:numCache>
            </c:numRef>
          </c:xVal>
          <c:yVal>
            <c:numRef>
              <c:f>'Hoja1 (2)'!$J$3:$J$43</c:f>
              <c:numCache>
                <c:formatCode>General</c:formatCode>
                <c:ptCount val="41"/>
                <c:pt idx="0">
                  <c:v>6.282</c:v>
                </c:pt>
                <c:pt idx="1">
                  <c:v>6.5679999999999845</c:v>
                </c:pt>
                <c:pt idx="2">
                  <c:v>6.1879999999999855</c:v>
                </c:pt>
                <c:pt idx="3">
                  <c:v>6.7219999999999995</c:v>
                </c:pt>
                <c:pt idx="4">
                  <c:v>6.5369999999999999</c:v>
                </c:pt>
                <c:pt idx="5">
                  <c:v>6.1579999999999835</c:v>
                </c:pt>
                <c:pt idx="6">
                  <c:v>6.274</c:v>
                </c:pt>
                <c:pt idx="7">
                  <c:v>6.2729999999999997</c:v>
                </c:pt>
                <c:pt idx="8">
                  <c:v>6.1390000000000002</c:v>
                </c:pt>
                <c:pt idx="9">
                  <c:v>6.2389999999999999</c:v>
                </c:pt>
                <c:pt idx="10">
                  <c:v>6.1169999999999956</c:v>
                </c:pt>
                <c:pt idx="11">
                  <c:v>6.4210000000000003</c:v>
                </c:pt>
                <c:pt idx="12">
                  <c:v>6.3979999999999855</c:v>
                </c:pt>
                <c:pt idx="13">
                  <c:v>6.2960000000000003</c:v>
                </c:pt>
                <c:pt idx="14">
                  <c:v>5.9169999999999998</c:v>
                </c:pt>
                <c:pt idx="15">
                  <c:v>6.4450000000000003</c:v>
                </c:pt>
                <c:pt idx="16">
                  <c:v>6.0030000000000001</c:v>
                </c:pt>
                <c:pt idx="17">
                  <c:v>6.5669999999999975</c:v>
                </c:pt>
                <c:pt idx="18">
                  <c:v>6.3380000000000001</c:v>
                </c:pt>
                <c:pt idx="19">
                  <c:v>6.1879999999999855</c:v>
                </c:pt>
                <c:pt idx="20">
                  <c:v>6.141</c:v>
                </c:pt>
                <c:pt idx="21">
                  <c:v>6.4329999999999998</c:v>
                </c:pt>
                <c:pt idx="22">
                  <c:v>6.3659999999999846</c:v>
                </c:pt>
                <c:pt idx="23">
                  <c:v>6.6739999999999995</c:v>
                </c:pt>
                <c:pt idx="24">
                  <c:v>5.2720000000000002</c:v>
                </c:pt>
                <c:pt idx="25">
                  <c:v>6.3449999999999855</c:v>
                </c:pt>
                <c:pt idx="26">
                  <c:v>6.4960000000000004</c:v>
                </c:pt>
                <c:pt idx="27">
                  <c:v>6.4249999999999945</c:v>
                </c:pt>
                <c:pt idx="28">
                  <c:v>6.14</c:v>
                </c:pt>
                <c:pt idx="29">
                  <c:v>6.3979999999999855</c:v>
                </c:pt>
                <c:pt idx="30">
                  <c:v>6.41</c:v>
                </c:pt>
                <c:pt idx="31">
                  <c:v>6.2859999999999996</c:v>
                </c:pt>
                <c:pt idx="32">
                  <c:v>6.1939999999999955</c:v>
                </c:pt>
                <c:pt idx="33">
                  <c:v>6.4310000000000134</c:v>
                </c:pt>
                <c:pt idx="34">
                  <c:v>6.2809999999999997</c:v>
                </c:pt>
                <c:pt idx="35">
                  <c:v>5.9749999999999996</c:v>
                </c:pt>
                <c:pt idx="36">
                  <c:v>6.3069999999999995</c:v>
                </c:pt>
                <c:pt idx="37">
                  <c:v>5.6619999999999955</c:v>
                </c:pt>
                <c:pt idx="38">
                  <c:v>6.1779999999999955</c:v>
                </c:pt>
                <c:pt idx="39">
                  <c:v>6.4029999999999996</c:v>
                </c:pt>
              </c:numCache>
            </c:numRef>
          </c:yVal>
        </c:ser>
        <c:axId val="74986624"/>
        <c:axId val="74988544"/>
      </c:scatterChart>
      <c:valAx>
        <c:axId val="74986624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lang="ca-ES" sz="1100"/>
                </a:pPr>
                <a:r>
                  <a:rPr lang="ca-ES" sz="1100"/>
                  <a:t>%</a:t>
                </a:r>
                <a:r>
                  <a:rPr lang="ca-ES" sz="1100" baseline="0"/>
                  <a:t> d'aturats</a:t>
                </a:r>
                <a:endParaRPr lang="ca-ES" sz="1100"/>
              </a:p>
            </c:rich>
          </c:tx>
          <c:layout>
            <c:manualLayout>
              <c:xMode val="edge"/>
              <c:yMode val="edge"/>
              <c:x val="0.44931180555555561"/>
              <c:y val="0.93965305555555578"/>
            </c:manualLayout>
          </c:layout>
        </c:title>
        <c:numFmt formatCode="0.0%" sourceLinked="0"/>
        <c:tickLblPos val="nextTo"/>
        <c:txPr>
          <a:bodyPr rot="0" vert="horz"/>
          <a:lstStyle/>
          <a:p>
            <a:pPr>
              <a:defRPr lang="ca-ES" sz="1000">
                <a:latin typeface="+mn-lt"/>
                <a:cs typeface="Arial" pitchFamily="34" charset="0"/>
              </a:defRPr>
            </a:pPr>
            <a:endParaRPr lang="ca-ES"/>
          </a:p>
        </c:txPr>
        <c:crossAx val="74988544"/>
        <c:crosses val="autoZero"/>
        <c:crossBetween val="midCat"/>
      </c:valAx>
      <c:valAx>
        <c:axId val="74988544"/>
        <c:scaling>
          <c:orientation val="minMax"/>
          <c:max val="8"/>
          <c:min val="0"/>
        </c:scaling>
        <c:axPos val="l"/>
        <c:majorGridlines/>
        <c:title>
          <c:tx>
            <c:rich>
              <a:bodyPr/>
              <a:lstStyle/>
              <a:p>
                <a:pPr>
                  <a:defRPr lang="ca-ES" sz="1100"/>
                </a:pPr>
                <a:r>
                  <a:rPr lang="ca-ES" sz="1100"/>
                  <a:t>Mitjana PAU</a:t>
                </a:r>
              </a:p>
            </c:rich>
          </c:tx>
          <c:layout>
            <c:manualLayout>
              <c:xMode val="edge"/>
              <c:yMode val="edge"/>
              <c:x val="3.1166666666666678E-3"/>
              <c:y val="0.33801055555555565"/>
            </c:manualLayout>
          </c:layout>
        </c:title>
        <c:numFmt formatCode="#,##0.0" sourceLinked="0"/>
        <c:majorTickMark val="none"/>
        <c:tickLblPos val="nextTo"/>
        <c:txPr>
          <a:bodyPr/>
          <a:lstStyle/>
          <a:p>
            <a:pPr>
              <a:defRPr lang="ca-ES" sz="1000"/>
            </a:pPr>
            <a:endParaRPr lang="ca-ES"/>
          </a:p>
        </c:txPr>
        <c:crossAx val="74986624"/>
        <c:crosses val="autoZero"/>
        <c:crossBetween val="midCat"/>
        <c:majorUnit val="2"/>
      </c:valAx>
      <c:spPr>
        <a:solidFill>
          <a:schemeClr val="bg1"/>
        </a:solidFill>
        <a:ln w="12700">
          <a:solidFill>
            <a:schemeClr val="tx1"/>
          </a:solidFill>
        </a:ln>
      </c:spPr>
    </c:plotArea>
    <c:plotVisOnly val="1"/>
  </c:chart>
  <c:spPr>
    <a:solidFill>
      <a:schemeClr val="bg1"/>
    </a:solidFill>
    <a:ln w="38100">
      <a:solidFill>
        <a:schemeClr val="tx1"/>
      </a:solidFill>
    </a:ln>
  </c:sp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ca-ES"/>
  <c:chart>
    <c:title>
      <c:tx>
        <c:rich>
          <a:bodyPr/>
          <a:lstStyle/>
          <a:p>
            <a:pPr>
              <a:defRPr lang="ca-ES" sz="1400"/>
            </a:pPr>
            <a:r>
              <a:rPr lang="ca-ES" sz="1400" dirty="0" smtClean="0"/>
              <a:t>Percentatge d’aprovats </a:t>
            </a:r>
            <a:r>
              <a:rPr lang="ca-ES" sz="1400" dirty="0"/>
              <a:t>de les</a:t>
            </a:r>
            <a:r>
              <a:rPr lang="ca-ES" sz="1400" baseline="0" dirty="0"/>
              <a:t> PAU </a:t>
            </a:r>
            <a:r>
              <a:rPr lang="ca-ES" sz="1400" baseline="0" dirty="0" err="1"/>
              <a:t>vs</a:t>
            </a:r>
            <a:r>
              <a:rPr lang="ca-ES" sz="1400" baseline="0" dirty="0"/>
              <a:t> PIB</a:t>
            </a:r>
            <a:endParaRPr lang="ca-ES" sz="1400" dirty="0"/>
          </a:p>
        </c:rich>
      </c:tx>
      <c:layout>
        <c:manualLayout>
          <c:xMode val="edge"/>
          <c:yMode val="edge"/>
          <c:x val="0.1632902777777778"/>
          <c:y val="0"/>
        </c:manualLayout>
      </c:layout>
    </c:title>
    <c:plotArea>
      <c:layout>
        <c:manualLayout>
          <c:layoutTarget val="inner"/>
          <c:xMode val="edge"/>
          <c:yMode val="edge"/>
          <c:x val="0.13676979166666672"/>
          <c:y val="0.13536650125897862"/>
          <c:w val="0.81756805555555567"/>
          <c:h val="0.6851963888888889"/>
        </c:manualLayout>
      </c:layout>
      <c:scatterChart>
        <c:scatterStyle val="lineMarker"/>
        <c:ser>
          <c:idx val="0"/>
          <c:order val="0"/>
          <c:spPr>
            <a:ln w="28575">
              <a:noFill/>
            </a:ln>
          </c:spPr>
          <c:marker>
            <c:symbol val="diamond"/>
            <c:size val="3"/>
            <c:spPr>
              <a:solidFill>
                <a:srgbClr val="00B050"/>
              </a:solidFill>
              <a:ln>
                <a:noFill/>
              </a:ln>
            </c:spPr>
          </c:marker>
          <c:xVal>
            <c:numRef>
              <c:f>'PIB APROVATS'!$G$2:$G$42</c:f>
              <c:numCache>
                <c:formatCode>#,##0.0</c:formatCode>
                <c:ptCount val="41"/>
                <c:pt idx="0">
                  <c:v>25</c:v>
                </c:pt>
                <c:pt idx="1">
                  <c:v>24.8</c:v>
                </c:pt>
                <c:pt idx="2">
                  <c:v>31.9</c:v>
                </c:pt>
                <c:pt idx="3">
                  <c:v>23</c:v>
                </c:pt>
                <c:pt idx="4">
                  <c:v>30.4</c:v>
                </c:pt>
                <c:pt idx="5">
                  <c:v>23.1</c:v>
                </c:pt>
                <c:pt idx="6">
                  <c:v>24.7</c:v>
                </c:pt>
                <c:pt idx="7">
                  <c:v>24.9</c:v>
                </c:pt>
                <c:pt idx="8">
                  <c:v>22.1</c:v>
                </c:pt>
                <c:pt idx="9">
                  <c:v>24.6</c:v>
                </c:pt>
                <c:pt idx="10">
                  <c:v>29.5</c:v>
                </c:pt>
                <c:pt idx="11">
                  <c:v>19.5</c:v>
                </c:pt>
                <c:pt idx="12">
                  <c:v>34</c:v>
                </c:pt>
                <c:pt idx="13">
                  <c:v>23.6</c:v>
                </c:pt>
                <c:pt idx="14">
                  <c:v>31</c:v>
                </c:pt>
                <c:pt idx="15">
                  <c:v>28</c:v>
                </c:pt>
                <c:pt idx="16">
                  <c:v>21.5</c:v>
                </c:pt>
                <c:pt idx="17">
                  <c:v>19.899999999999999</c:v>
                </c:pt>
                <c:pt idx="18">
                  <c:v>28.6</c:v>
                </c:pt>
                <c:pt idx="19">
                  <c:v>29.3</c:v>
                </c:pt>
                <c:pt idx="20">
                  <c:v>20.8</c:v>
                </c:pt>
                <c:pt idx="21">
                  <c:v>17.5</c:v>
                </c:pt>
                <c:pt idx="22">
                  <c:v>21.7</c:v>
                </c:pt>
                <c:pt idx="23">
                  <c:v>27.8</c:v>
                </c:pt>
                <c:pt idx="24">
                  <c:v>21.7</c:v>
                </c:pt>
                <c:pt idx="25">
                  <c:v>28.2</c:v>
                </c:pt>
                <c:pt idx="26">
                  <c:v>22.3</c:v>
                </c:pt>
                <c:pt idx="27">
                  <c:v>27.6</c:v>
                </c:pt>
                <c:pt idx="28">
                  <c:v>14.2</c:v>
                </c:pt>
                <c:pt idx="29">
                  <c:v>57.5</c:v>
                </c:pt>
                <c:pt idx="30">
                  <c:v>28.5</c:v>
                </c:pt>
                <c:pt idx="31">
                  <c:v>25.3</c:v>
                </c:pt>
                <c:pt idx="32">
                  <c:v>26.3</c:v>
                </c:pt>
                <c:pt idx="33">
                  <c:v>23.7</c:v>
                </c:pt>
                <c:pt idx="34">
                  <c:v>26.5</c:v>
                </c:pt>
                <c:pt idx="35">
                  <c:v>33.1</c:v>
                </c:pt>
                <c:pt idx="36">
                  <c:v>18.3</c:v>
                </c:pt>
                <c:pt idx="37">
                  <c:v>24.4</c:v>
                </c:pt>
                <c:pt idx="38">
                  <c:v>36.300000000000004</c:v>
                </c:pt>
                <c:pt idx="39">
                  <c:v>28.6</c:v>
                </c:pt>
                <c:pt idx="40">
                  <c:v>29.9</c:v>
                </c:pt>
              </c:numCache>
            </c:numRef>
          </c:xVal>
          <c:yVal>
            <c:numRef>
              <c:f>'PIB APROVATS'!$H$2:$H$42</c:f>
              <c:numCache>
                <c:formatCode>0.00%</c:formatCode>
                <c:ptCount val="41"/>
                <c:pt idx="0">
                  <c:v>0.96750000000000003</c:v>
                </c:pt>
                <c:pt idx="1">
                  <c:v>0.95690000000000064</c:v>
                </c:pt>
                <c:pt idx="2">
                  <c:v>0.98139999999999949</c:v>
                </c:pt>
                <c:pt idx="3">
                  <c:v>0.96880000000000177</c:v>
                </c:pt>
                <c:pt idx="4">
                  <c:v>1</c:v>
                </c:pt>
                <c:pt idx="5">
                  <c:v>0.97770000000000201</c:v>
                </c:pt>
                <c:pt idx="6">
                  <c:v>0.92330000000000001</c:v>
                </c:pt>
                <c:pt idx="7">
                  <c:v>0.95909999999999995</c:v>
                </c:pt>
                <c:pt idx="8">
                  <c:v>0.93389999999999995</c:v>
                </c:pt>
                <c:pt idx="9">
                  <c:v>0.92659999999999998</c:v>
                </c:pt>
                <c:pt idx="10">
                  <c:v>0.94870000000000065</c:v>
                </c:pt>
                <c:pt idx="11">
                  <c:v>0.95740000000000003</c:v>
                </c:pt>
                <c:pt idx="12">
                  <c:v>0.95950000000000002</c:v>
                </c:pt>
                <c:pt idx="13">
                  <c:v>0.96450000000000002</c:v>
                </c:pt>
                <c:pt idx="14">
                  <c:v>0.92859999999999998</c:v>
                </c:pt>
                <c:pt idx="15">
                  <c:v>0.97060000000000202</c:v>
                </c:pt>
                <c:pt idx="16">
                  <c:v>0.964700000000002</c:v>
                </c:pt>
                <c:pt idx="17">
                  <c:v>0.97060000000000202</c:v>
                </c:pt>
                <c:pt idx="18">
                  <c:v>0.97690000000000177</c:v>
                </c:pt>
                <c:pt idx="19">
                  <c:v>0.95380000000000065</c:v>
                </c:pt>
                <c:pt idx="20">
                  <c:v>0.94510000000000005</c:v>
                </c:pt>
                <c:pt idx="21">
                  <c:v>0.95270000000000177</c:v>
                </c:pt>
                <c:pt idx="22">
                  <c:v>0.97100000000000064</c:v>
                </c:pt>
                <c:pt idx="23">
                  <c:v>0.96140000000000003</c:v>
                </c:pt>
                <c:pt idx="24">
                  <c:v>0.95450000000000002</c:v>
                </c:pt>
                <c:pt idx="25">
                  <c:v>0.84210000000000063</c:v>
                </c:pt>
                <c:pt idx="26">
                  <c:v>0.96460000000000201</c:v>
                </c:pt>
                <c:pt idx="27">
                  <c:v>0.93259999999999998</c:v>
                </c:pt>
                <c:pt idx="28">
                  <c:v>0.94740000000000002</c:v>
                </c:pt>
                <c:pt idx="29" formatCode="0%">
                  <c:v>1</c:v>
                </c:pt>
                <c:pt idx="30">
                  <c:v>0.95450000000000002</c:v>
                </c:pt>
                <c:pt idx="31">
                  <c:v>0.96830000000000005</c:v>
                </c:pt>
                <c:pt idx="32">
                  <c:v>0.93059999999999998</c:v>
                </c:pt>
                <c:pt idx="33">
                  <c:v>0.94180000000000064</c:v>
                </c:pt>
                <c:pt idx="34">
                  <c:v>0.97920000000000063</c:v>
                </c:pt>
                <c:pt idx="35">
                  <c:v>0.951600000000002</c:v>
                </c:pt>
                <c:pt idx="36">
                  <c:v>0.92310000000000003</c:v>
                </c:pt>
                <c:pt idx="37">
                  <c:v>0.96080000000000065</c:v>
                </c:pt>
                <c:pt idx="38">
                  <c:v>0.9032</c:v>
                </c:pt>
                <c:pt idx="39">
                  <c:v>0.95330000000000004</c:v>
                </c:pt>
                <c:pt idx="40">
                  <c:v>0.96440000000000003</c:v>
                </c:pt>
              </c:numCache>
            </c:numRef>
          </c:yVal>
        </c:ser>
        <c:axId val="73974144"/>
        <c:axId val="74590080"/>
      </c:scatterChart>
      <c:valAx>
        <c:axId val="73974144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lang="ca-ES" sz="1100">
                    <a:latin typeface="+mn-lt"/>
                    <a:cs typeface="Arial" pitchFamily="34" charset="0"/>
                  </a:defRPr>
                </a:pPr>
                <a:r>
                  <a:rPr lang="ca-ES" sz="1100" dirty="0">
                    <a:latin typeface="+mn-lt"/>
                    <a:cs typeface="Arial" pitchFamily="34" charset="0"/>
                  </a:rPr>
                  <a:t>PIB per</a:t>
                </a:r>
                <a:r>
                  <a:rPr lang="ca-ES" sz="1100" baseline="0" dirty="0">
                    <a:latin typeface="+mn-lt"/>
                    <a:cs typeface="Arial" pitchFamily="34" charset="0"/>
                  </a:rPr>
                  <a:t> </a:t>
                </a:r>
                <a:r>
                  <a:rPr lang="ca-ES" sz="1100" baseline="0" dirty="0" smtClean="0">
                    <a:latin typeface="+mn-lt"/>
                    <a:cs typeface="Arial" pitchFamily="34" charset="0"/>
                  </a:rPr>
                  <a:t>habitant (milers d’euros)</a:t>
                </a:r>
                <a:endParaRPr lang="ca-ES" sz="1100" dirty="0">
                  <a:latin typeface="+mn-lt"/>
                  <a:cs typeface="Arial" pitchFamily="34" charset="0"/>
                </a:endParaRPr>
              </a:p>
            </c:rich>
          </c:tx>
          <c:layout>
            <c:manualLayout>
              <c:xMode val="edge"/>
              <c:yMode val="edge"/>
              <c:x val="0.28966267361111114"/>
              <c:y val="0.93756944444444457"/>
            </c:manualLayout>
          </c:layout>
        </c:title>
        <c:numFmt formatCode="#,##0.0" sourceLinked="1"/>
        <c:tickLblPos val="nextTo"/>
        <c:txPr>
          <a:bodyPr rot="0" vert="horz"/>
          <a:lstStyle/>
          <a:p>
            <a:pPr>
              <a:defRPr lang="ca-ES" sz="1000"/>
            </a:pPr>
            <a:endParaRPr lang="ca-ES"/>
          </a:p>
        </c:txPr>
        <c:crossAx val="74590080"/>
        <c:crosses val="autoZero"/>
        <c:crossBetween val="midCat"/>
      </c:valAx>
      <c:valAx>
        <c:axId val="74590080"/>
        <c:scaling>
          <c:orientation val="minMax"/>
          <c:max val="1"/>
          <c:min val="0.8"/>
        </c:scaling>
        <c:axPos val="l"/>
        <c:majorGridlines/>
        <c:title>
          <c:tx>
            <c:rich>
              <a:bodyPr anchor="ctr" anchorCtr="0"/>
              <a:lstStyle/>
              <a:p>
                <a:pPr>
                  <a:defRPr lang="ca-ES" sz="1100">
                    <a:latin typeface="+mn-lt"/>
                    <a:cs typeface="Arial" pitchFamily="34" charset="0"/>
                  </a:defRPr>
                </a:pPr>
                <a:r>
                  <a:rPr lang="ca-ES" sz="1100">
                    <a:latin typeface="+mn-lt"/>
                    <a:cs typeface="Arial" pitchFamily="34" charset="0"/>
                  </a:rPr>
                  <a:t>%</a:t>
                </a:r>
                <a:r>
                  <a:rPr lang="ca-ES" sz="1100" baseline="0">
                    <a:latin typeface="+mn-lt"/>
                    <a:cs typeface="Arial" pitchFamily="34" charset="0"/>
                  </a:rPr>
                  <a:t> de aprovats</a:t>
                </a:r>
                <a:endParaRPr lang="ca-ES" sz="1100">
                  <a:latin typeface="+mn-lt"/>
                  <a:cs typeface="Arial" pitchFamily="34" charset="0"/>
                </a:endParaRPr>
              </a:p>
            </c:rich>
          </c:tx>
          <c:layout>
            <c:manualLayout>
              <c:xMode val="edge"/>
              <c:yMode val="edge"/>
              <c:x val="4.1511000415110008E-3"/>
              <c:y val="0.33672431797913088"/>
            </c:manualLayout>
          </c:layout>
        </c:title>
        <c:numFmt formatCode="0%" sourceLinked="0"/>
        <c:majorTickMark val="none"/>
        <c:tickLblPos val="nextTo"/>
        <c:txPr>
          <a:bodyPr/>
          <a:lstStyle/>
          <a:p>
            <a:pPr>
              <a:defRPr lang="ca-ES" sz="1000"/>
            </a:pPr>
            <a:endParaRPr lang="ca-ES"/>
          </a:p>
        </c:txPr>
        <c:crossAx val="73974144"/>
        <c:crosses val="autoZero"/>
        <c:crossBetween val="midCat"/>
        <c:majorUnit val="0.05"/>
      </c:valAx>
      <c:spPr>
        <a:ln w="12700">
          <a:solidFill>
            <a:schemeClr val="tx1"/>
          </a:solidFill>
        </a:ln>
      </c:spPr>
    </c:plotArea>
    <c:plotVisOnly val="1"/>
  </c:chart>
  <c:spPr>
    <a:solidFill>
      <a:schemeClr val="bg1"/>
    </a:solidFill>
    <a:ln w="38100">
      <a:solidFill>
        <a:schemeClr val="tx1"/>
      </a:solidFill>
    </a:ln>
  </c:sp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ca-ES"/>
  <c:chart>
    <c:title>
      <c:tx>
        <c:rich>
          <a:bodyPr/>
          <a:lstStyle/>
          <a:p>
            <a:pPr>
              <a:defRPr lang="ca-ES" sz="1400">
                <a:latin typeface="+mn-lt"/>
              </a:defRPr>
            </a:pPr>
            <a:r>
              <a:rPr lang="ca-ES" sz="1400">
                <a:latin typeface="+mn-lt"/>
                <a:cs typeface="Arial" pitchFamily="34" charset="0"/>
              </a:rPr>
              <a:t>Mitjana</a:t>
            </a:r>
            <a:r>
              <a:rPr lang="ca-ES" sz="1400" baseline="0">
                <a:latin typeface="+mn-lt"/>
                <a:cs typeface="Arial" pitchFamily="34" charset="0"/>
              </a:rPr>
              <a:t> de les PAU vs PIB</a:t>
            </a:r>
            <a:endParaRPr lang="ca-ES" sz="1400">
              <a:latin typeface="+mn-lt"/>
              <a:cs typeface="Arial" pitchFamily="34" charset="0"/>
            </a:endParaRPr>
          </a:p>
        </c:rich>
      </c:tx>
      <c:layout>
        <c:manualLayout>
          <c:xMode val="edge"/>
          <c:yMode val="edge"/>
          <c:x val="0.28656996527777789"/>
          <c:y val="0"/>
        </c:manualLayout>
      </c:layout>
    </c:title>
    <c:plotArea>
      <c:layout>
        <c:manualLayout>
          <c:layoutTarget val="inner"/>
          <c:xMode val="edge"/>
          <c:yMode val="edge"/>
          <c:x val="0.11316892361111112"/>
          <c:y val="0.13596233078281408"/>
          <c:w val="0.82922274305555554"/>
          <c:h val="0.68451305555555553"/>
        </c:manualLayout>
      </c:layout>
      <c:scatterChart>
        <c:scatterStyle val="lineMarker"/>
        <c:ser>
          <c:idx val="0"/>
          <c:order val="0"/>
          <c:spPr>
            <a:ln w="28575">
              <a:noFill/>
            </a:ln>
          </c:spPr>
          <c:marker>
            <c:symbol val="diamond"/>
            <c:size val="3"/>
            <c:spPr>
              <a:solidFill>
                <a:srgbClr val="FF0000"/>
              </a:solidFill>
              <a:ln>
                <a:noFill/>
              </a:ln>
            </c:spPr>
          </c:marker>
          <c:xVal>
            <c:numRef>
              <c:f>'PIB MITJANA'!$C$2:$C$42</c:f>
              <c:numCache>
                <c:formatCode>#,##0.0</c:formatCode>
                <c:ptCount val="41"/>
                <c:pt idx="0">
                  <c:v>25</c:v>
                </c:pt>
                <c:pt idx="1">
                  <c:v>24.8</c:v>
                </c:pt>
                <c:pt idx="2">
                  <c:v>31.9</c:v>
                </c:pt>
                <c:pt idx="3">
                  <c:v>23</c:v>
                </c:pt>
                <c:pt idx="4">
                  <c:v>30.4</c:v>
                </c:pt>
                <c:pt idx="5">
                  <c:v>23.1</c:v>
                </c:pt>
                <c:pt idx="6">
                  <c:v>24.7</c:v>
                </c:pt>
                <c:pt idx="7">
                  <c:v>24.9</c:v>
                </c:pt>
                <c:pt idx="8">
                  <c:v>22.1</c:v>
                </c:pt>
                <c:pt idx="9">
                  <c:v>24.6</c:v>
                </c:pt>
                <c:pt idx="10">
                  <c:v>29.5</c:v>
                </c:pt>
                <c:pt idx="11">
                  <c:v>19.5</c:v>
                </c:pt>
                <c:pt idx="12">
                  <c:v>34</c:v>
                </c:pt>
                <c:pt idx="13">
                  <c:v>23.6</c:v>
                </c:pt>
                <c:pt idx="14">
                  <c:v>31</c:v>
                </c:pt>
                <c:pt idx="15">
                  <c:v>28</c:v>
                </c:pt>
                <c:pt idx="16">
                  <c:v>21.5</c:v>
                </c:pt>
                <c:pt idx="17">
                  <c:v>19.899999999999999</c:v>
                </c:pt>
                <c:pt idx="18">
                  <c:v>28.6</c:v>
                </c:pt>
                <c:pt idx="19">
                  <c:v>29.3</c:v>
                </c:pt>
                <c:pt idx="20">
                  <c:v>20.8</c:v>
                </c:pt>
                <c:pt idx="21">
                  <c:v>17.5</c:v>
                </c:pt>
                <c:pt idx="22">
                  <c:v>21.7</c:v>
                </c:pt>
                <c:pt idx="23">
                  <c:v>27.8</c:v>
                </c:pt>
                <c:pt idx="24">
                  <c:v>21.7</c:v>
                </c:pt>
                <c:pt idx="25">
                  <c:v>28.2</c:v>
                </c:pt>
                <c:pt idx="26">
                  <c:v>22.3</c:v>
                </c:pt>
                <c:pt idx="27">
                  <c:v>27.6</c:v>
                </c:pt>
                <c:pt idx="28">
                  <c:v>14.2</c:v>
                </c:pt>
                <c:pt idx="29">
                  <c:v>57.5</c:v>
                </c:pt>
                <c:pt idx="30">
                  <c:v>28.5</c:v>
                </c:pt>
                <c:pt idx="31">
                  <c:v>25.3</c:v>
                </c:pt>
                <c:pt idx="32">
                  <c:v>26.3</c:v>
                </c:pt>
                <c:pt idx="33">
                  <c:v>23.7</c:v>
                </c:pt>
                <c:pt idx="34">
                  <c:v>26.5</c:v>
                </c:pt>
                <c:pt idx="35">
                  <c:v>33.1</c:v>
                </c:pt>
                <c:pt idx="36">
                  <c:v>18.3</c:v>
                </c:pt>
                <c:pt idx="37">
                  <c:v>24.4</c:v>
                </c:pt>
                <c:pt idx="38">
                  <c:v>36.300000000000004</c:v>
                </c:pt>
                <c:pt idx="39">
                  <c:v>28.6</c:v>
                </c:pt>
                <c:pt idx="40">
                  <c:v>29.9</c:v>
                </c:pt>
              </c:numCache>
            </c:numRef>
          </c:xVal>
          <c:yVal>
            <c:numRef>
              <c:f>'PIB MITJANA'!$D$2:$D$42</c:f>
              <c:numCache>
                <c:formatCode>General</c:formatCode>
                <c:ptCount val="41"/>
                <c:pt idx="0">
                  <c:v>6.3109999999999955</c:v>
                </c:pt>
                <c:pt idx="1">
                  <c:v>6.282</c:v>
                </c:pt>
                <c:pt idx="2">
                  <c:v>6.5679999999999845</c:v>
                </c:pt>
                <c:pt idx="3">
                  <c:v>6.1879999999999855</c:v>
                </c:pt>
                <c:pt idx="4">
                  <c:v>6.7219999999999995</c:v>
                </c:pt>
                <c:pt idx="5">
                  <c:v>6.5369999999999999</c:v>
                </c:pt>
                <c:pt idx="6">
                  <c:v>6.1579999999999853</c:v>
                </c:pt>
                <c:pt idx="7">
                  <c:v>6.274</c:v>
                </c:pt>
                <c:pt idx="8">
                  <c:v>6.2729999999999997</c:v>
                </c:pt>
                <c:pt idx="9">
                  <c:v>6.1390000000000002</c:v>
                </c:pt>
                <c:pt idx="10">
                  <c:v>6.2389999999999999</c:v>
                </c:pt>
                <c:pt idx="11">
                  <c:v>6.1169999999999956</c:v>
                </c:pt>
                <c:pt idx="12">
                  <c:v>6.4210000000000003</c:v>
                </c:pt>
                <c:pt idx="13">
                  <c:v>6.3979999999999855</c:v>
                </c:pt>
                <c:pt idx="14">
                  <c:v>6.2960000000000003</c:v>
                </c:pt>
                <c:pt idx="15">
                  <c:v>5.9169999999999998</c:v>
                </c:pt>
                <c:pt idx="16">
                  <c:v>6.4450000000000003</c:v>
                </c:pt>
                <c:pt idx="17">
                  <c:v>6.0030000000000001</c:v>
                </c:pt>
                <c:pt idx="18">
                  <c:v>6.5669999999999975</c:v>
                </c:pt>
                <c:pt idx="19">
                  <c:v>6.3380000000000001</c:v>
                </c:pt>
                <c:pt idx="20">
                  <c:v>6.1879999999999855</c:v>
                </c:pt>
                <c:pt idx="21">
                  <c:v>6.141</c:v>
                </c:pt>
                <c:pt idx="22">
                  <c:v>6.4329999999999998</c:v>
                </c:pt>
                <c:pt idx="23">
                  <c:v>6.3659999999999846</c:v>
                </c:pt>
                <c:pt idx="24">
                  <c:v>6.6739999999999995</c:v>
                </c:pt>
                <c:pt idx="25">
                  <c:v>5.2720000000000002</c:v>
                </c:pt>
                <c:pt idx="26">
                  <c:v>6.3449999999999855</c:v>
                </c:pt>
                <c:pt idx="27">
                  <c:v>6.4960000000000004</c:v>
                </c:pt>
                <c:pt idx="28">
                  <c:v>6.4249999999999945</c:v>
                </c:pt>
                <c:pt idx="29">
                  <c:v>6.14</c:v>
                </c:pt>
                <c:pt idx="30">
                  <c:v>6.3979999999999855</c:v>
                </c:pt>
                <c:pt idx="31">
                  <c:v>6.41</c:v>
                </c:pt>
                <c:pt idx="32">
                  <c:v>6.2859999999999996</c:v>
                </c:pt>
                <c:pt idx="33">
                  <c:v>6.1939999999999955</c:v>
                </c:pt>
                <c:pt idx="34">
                  <c:v>6.4310000000000134</c:v>
                </c:pt>
                <c:pt idx="35">
                  <c:v>6.2809999999999997</c:v>
                </c:pt>
                <c:pt idx="36">
                  <c:v>5.9749999999999996</c:v>
                </c:pt>
                <c:pt idx="37">
                  <c:v>6.3069999999999995</c:v>
                </c:pt>
                <c:pt idx="38">
                  <c:v>5.6619999999999955</c:v>
                </c:pt>
                <c:pt idx="39">
                  <c:v>6.1779999999999955</c:v>
                </c:pt>
                <c:pt idx="40">
                  <c:v>6.4029999999999996</c:v>
                </c:pt>
              </c:numCache>
            </c:numRef>
          </c:yVal>
        </c:ser>
        <c:axId val="74622464"/>
        <c:axId val="74633984"/>
      </c:scatterChart>
      <c:valAx>
        <c:axId val="74622464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lang="ca-ES" sz="1100">
                    <a:latin typeface="+mn-lt"/>
                    <a:cs typeface="Arial" pitchFamily="34" charset="0"/>
                  </a:defRPr>
                </a:pPr>
                <a:r>
                  <a:rPr lang="ca-ES" sz="1100" dirty="0">
                    <a:latin typeface="+mn-lt"/>
                    <a:cs typeface="Arial" pitchFamily="34" charset="0"/>
                  </a:rPr>
                  <a:t>PIB </a:t>
                </a:r>
                <a:r>
                  <a:rPr lang="ca-ES" sz="1100" baseline="0" dirty="0">
                    <a:latin typeface="+mn-lt"/>
                    <a:cs typeface="Arial" pitchFamily="34" charset="0"/>
                  </a:rPr>
                  <a:t>per </a:t>
                </a:r>
                <a:r>
                  <a:rPr lang="ca-ES" sz="1100" baseline="0" dirty="0" smtClean="0">
                    <a:latin typeface="+mn-lt"/>
                    <a:cs typeface="Arial" pitchFamily="34" charset="0"/>
                  </a:rPr>
                  <a:t>habitant (milers d’euros)</a:t>
                </a:r>
                <a:endParaRPr lang="ca-ES" sz="1100" dirty="0">
                  <a:latin typeface="+mn-lt"/>
                  <a:cs typeface="Arial" pitchFamily="34" charset="0"/>
                </a:endParaRPr>
              </a:p>
            </c:rich>
          </c:tx>
          <c:layout>
            <c:manualLayout>
              <c:xMode val="edge"/>
              <c:yMode val="edge"/>
              <c:x val="0.28855416666666678"/>
              <c:y val="0.93937666666666653"/>
            </c:manualLayout>
          </c:layout>
        </c:title>
        <c:numFmt formatCode="#,##0.0" sourceLinked="1"/>
        <c:tickLblPos val="nextTo"/>
        <c:txPr>
          <a:bodyPr rot="0" vert="horz"/>
          <a:lstStyle/>
          <a:p>
            <a:pPr>
              <a:defRPr lang="ca-ES" sz="1000"/>
            </a:pPr>
            <a:endParaRPr lang="ca-ES"/>
          </a:p>
        </c:txPr>
        <c:crossAx val="74633984"/>
        <c:crosses val="autoZero"/>
        <c:crossBetween val="midCat"/>
        <c:majorUnit val="10"/>
      </c:valAx>
      <c:valAx>
        <c:axId val="74633984"/>
        <c:scaling>
          <c:orientation val="minMax"/>
          <c:max val="8"/>
          <c:min val="0"/>
        </c:scaling>
        <c:axPos val="l"/>
        <c:majorGridlines/>
        <c:title>
          <c:tx>
            <c:rich>
              <a:bodyPr/>
              <a:lstStyle/>
              <a:p>
                <a:pPr>
                  <a:defRPr lang="ca-ES" sz="1100">
                    <a:latin typeface="+mn-lt"/>
                  </a:defRPr>
                </a:pPr>
                <a:r>
                  <a:rPr lang="ca-ES" sz="1100">
                    <a:latin typeface="+mn-lt"/>
                    <a:cs typeface="Arial" pitchFamily="34" charset="0"/>
                  </a:rPr>
                  <a:t>Nota</a:t>
                </a:r>
                <a:r>
                  <a:rPr lang="ca-ES" sz="1100" baseline="0">
                    <a:latin typeface="+mn-lt"/>
                    <a:cs typeface="Arial" pitchFamily="34" charset="0"/>
                  </a:rPr>
                  <a:t> mitjana</a:t>
                </a:r>
                <a:endParaRPr lang="ca-ES" sz="1100">
                  <a:latin typeface="+mn-lt"/>
                  <a:cs typeface="Arial" pitchFamily="34" charset="0"/>
                </a:endParaRPr>
              </a:p>
            </c:rich>
          </c:tx>
          <c:layout>
            <c:manualLayout>
              <c:xMode val="edge"/>
              <c:yMode val="edge"/>
              <c:x val="4.4043162299053076E-3"/>
              <c:y val="0.34418995889198378"/>
            </c:manualLayout>
          </c:layout>
        </c:title>
        <c:numFmt formatCode="#,##0.0" sourceLinked="0"/>
        <c:majorTickMark val="none"/>
        <c:tickLblPos val="nextTo"/>
        <c:txPr>
          <a:bodyPr/>
          <a:lstStyle/>
          <a:p>
            <a:pPr>
              <a:defRPr lang="ca-ES" sz="1000"/>
            </a:pPr>
            <a:endParaRPr lang="ca-ES"/>
          </a:p>
        </c:txPr>
        <c:crossAx val="74622464"/>
        <c:crosses val="autoZero"/>
        <c:crossBetween val="midCat"/>
        <c:majorUnit val="2"/>
      </c:valAx>
      <c:spPr>
        <a:ln w="12700">
          <a:solidFill>
            <a:schemeClr val="tx1"/>
          </a:solidFill>
        </a:ln>
      </c:spPr>
    </c:plotArea>
    <c:plotVisOnly val="1"/>
  </c:chart>
  <c:spPr>
    <a:solidFill>
      <a:schemeClr val="bg1"/>
    </a:solidFill>
    <a:ln w="38100">
      <a:solidFill>
        <a:schemeClr val="tx1"/>
      </a:solidFill>
    </a:ln>
  </c:sp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ca-ES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ca-ES" sz="1400" b="1" i="0" baseline="0" dirty="0" smtClean="0"/>
              <a:t>Percentatge </a:t>
            </a:r>
            <a:r>
              <a:rPr lang="ca-ES" sz="1400" b="1" i="0" baseline="0" dirty="0"/>
              <a:t>d'immigració </a:t>
            </a:r>
            <a:r>
              <a:rPr lang="ca-ES" sz="1400" b="1" i="0" baseline="0" dirty="0" err="1"/>
              <a:t>v</a:t>
            </a:r>
            <a:r>
              <a:rPr lang="ca-ES" sz="1400" baseline="0" dirty="0" err="1"/>
              <a:t>s</a:t>
            </a:r>
            <a:r>
              <a:rPr lang="ca-ES" sz="1400" baseline="0" dirty="0"/>
              <a:t> </a:t>
            </a:r>
            <a:r>
              <a:rPr lang="ca-ES" sz="1400" b="1" i="0" u="none" strike="noStrike" baseline="0" dirty="0"/>
              <a:t>% d'aprovats</a:t>
            </a:r>
            <a:endParaRPr lang="ca-ES" sz="1400" dirty="0"/>
          </a:p>
        </c:rich>
      </c:tx>
      <c:layout>
        <c:manualLayout>
          <c:xMode val="edge"/>
          <c:yMode val="edge"/>
          <c:x val="0.18714461805555552"/>
          <c:y val="0"/>
        </c:manualLayout>
      </c:layout>
    </c:title>
    <c:plotArea>
      <c:layout>
        <c:manualLayout>
          <c:layoutTarget val="inner"/>
          <c:xMode val="edge"/>
          <c:yMode val="edge"/>
          <c:x val="0.14928281250000003"/>
          <c:y val="0.14187874882872922"/>
          <c:w val="0.75528732638888896"/>
          <c:h val="0.6974719444444446"/>
        </c:manualLayout>
      </c:layout>
      <c:scatterChart>
        <c:scatterStyle val="lineMarker"/>
        <c:ser>
          <c:idx val="0"/>
          <c:order val="0"/>
          <c:spPr>
            <a:ln w="28575">
              <a:noFill/>
            </a:ln>
          </c:spPr>
          <c:marker>
            <c:symbol val="diamond"/>
            <c:size val="3"/>
            <c:spPr>
              <a:solidFill>
                <a:srgbClr val="00B050"/>
              </a:solidFill>
              <a:ln>
                <a:noFill/>
              </a:ln>
            </c:spPr>
          </c:marker>
          <c:xVal>
            <c:numRef>
              <c:f>Hoja2!$B$2:$B$42</c:f>
              <c:numCache>
                <c:formatCode>0.00%</c:formatCode>
                <c:ptCount val="41"/>
                <c:pt idx="0">
                  <c:v>0.13722366062537342</c:v>
                </c:pt>
                <c:pt idx="1">
                  <c:v>0.27720967328453139</c:v>
                </c:pt>
                <c:pt idx="2">
                  <c:v>0.12434938960916006</c:v>
                </c:pt>
                <c:pt idx="3">
                  <c:v>0.15126317702653591</c:v>
                </c:pt>
                <c:pt idx="4">
                  <c:v>0.17226890756302601</c:v>
                </c:pt>
                <c:pt idx="5">
                  <c:v>9.7224683357382546E-2</c:v>
                </c:pt>
                <c:pt idx="6">
                  <c:v>0.11977510558738928</c:v>
                </c:pt>
                <c:pt idx="7">
                  <c:v>0.18957316342532152</c:v>
                </c:pt>
                <c:pt idx="8">
                  <c:v>0.20485514437156621</c:v>
                </c:pt>
                <c:pt idx="9">
                  <c:v>0.21584933441509818</c:v>
                </c:pt>
                <c:pt idx="10">
                  <c:v>0.11659501931678959</c:v>
                </c:pt>
                <c:pt idx="11">
                  <c:v>0.15696978687633092</c:v>
                </c:pt>
                <c:pt idx="12">
                  <c:v>0.17768933525651298</c:v>
                </c:pt>
                <c:pt idx="13">
                  <c:v>9.6485315358690746E-2</c:v>
                </c:pt>
                <c:pt idx="14">
                  <c:v>0.16163552148219149</c:v>
                </c:pt>
                <c:pt idx="15">
                  <c:v>0.12620948802254645</c:v>
                </c:pt>
                <c:pt idx="16">
                  <c:v>0.16239613843202436</c:v>
                </c:pt>
                <c:pt idx="17">
                  <c:v>0.13010932729242591</c:v>
                </c:pt>
                <c:pt idx="18">
                  <c:v>0.1532456787236722</c:v>
                </c:pt>
                <c:pt idx="19">
                  <c:v>0.21081808043036299</c:v>
                </c:pt>
                <c:pt idx="20">
                  <c:v>0.12468239606159619</c:v>
                </c:pt>
                <c:pt idx="21">
                  <c:v>0.21588408685182994</c:v>
                </c:pt>
                <c:pt idx="22">
                  <c:v>0.17290149387288536</c:v>
                </c:pt>
                <c:pt idx="23">
                  <c:v>0.14452932479053721</c:v>
                </c:pt>
                <c:pt idx="24">
                  <c:v>0.1466536802560178</c:v>
                </c:pt>
                <c:pt idx="25">
                  <c:v>0.14891361950185494</c:v>
                </c:pt>
                <c:pt idx="26">
                  <c:v>0.16057621354550997</c:v>
                </c:pt>
                <c:pt idx="27">
                  <c:v>0.19527706963638811</c:v>
                </c:pt>
                <c:pt idx="28">
                  <c:v>0.12451670466937642</c:v>
                </c:pt>
                <c:pt idx="29">
                  <c:v>0.16647829544978876</c:v>
                </c:pt>
                <c:pt idx="30">
                  <c:v>8.6007653544500448E-2</c:v>
                </c:pt>
                <c:pt idx="31">
                  <c:v>0.26329179423052029</c:v>
                </c:pt>
                <c:pt idx="32">
                  <c:v>0.19152543189184845</c:v>
                </c:pt>
                <c:pt idx="33">
                  <c:v>0.21409914093336527</c:v>
                </c:pt>
                <c:pt idx="34">
                  <c:v>0.14455388180764794</c:v>
                </c:pt>
                <c:pt idx="35">
                  <c:v>0.19188301045006448</c:v>
                </c:pt>
                <c:pt idx="36">
                  <c:v>0.13987701408889236</c:v>
                </c:pt>
                <c:pt idx="37">
                  <c:v>0.19191892180981934</c:v>
                </c:pt>
                <c:pt idx="38">
                  <c:v>0.21006671899529106</c:v>
                </c:pt>
                <c:pt idx="39">
                  <c:v>0.11788043843722686</c:v>
                </c:pt>
                <c:pt idx="40">
                  <c:v>0.11150537634408607</c:v>
                </c:pt>
              </c:numCache>
            </c:numRef>
          </c:xVal>
          <c:yVal>
            <c:numRef>
              <c:f>Hoja2!$C$2:$C$42</c:f>
              <c:numCache>
                <c:formatCode>0.00%</c:formatCode>
                <c:ptCount val="41"/>
                <c:pt idx="0">
                  <c:v>0.96750000000000003</c:v>
                </c:pt>
                <c:pt idx="1">
                  <c:v>0.95690000000000064</c:v>
                </c:pt>
                <c:pt idx="2">
                  <c:v>0.98139999999999949</c:v>
                </c:pt>
                <c:pt idx="3">
                  <c:v>0.96880000000000244</c:v>
                </c:pt>
                <c:pt idx="4">
                  <c:v>1</c:v>
                </c:pt>
                <c:pt idx="5">
                  <c:v>0.97770000000000246</c:v>
                </c:pt>
                <c:pt idx="6">
                  <c:v>0.92330000000000001</c:v>
                </c:pt>
                <c:pt idx="7">
                  <c:v>0.95909999999999995</c:v>
                </c:pt>
                <c:pt idx="8">
                  <c:v>0.93389999999999995</c:v>
                </c:pt>
                <c:pt idx="9">
                  <c:v>0.92659999999999998</c:v>
                </c:pt>
                <c:pt idx="10">
                  <c:v>0.94870000000000065</c:v>
                </c:pt>
                <c:pt idx="11">
                  <c:v>0.95740000000000003</c:v>
                </c:pt>
                <c:pt idx="12">
                  <c:v>0.95950000000000002</c:v>
                </c:pt>
                <c:pt idx="13">
                  <c:v>0.96450000000000002</c:v>
                </c:pt>
                <c:pt idx="14">
                  <c:v>0.92859999999999998</c:v>
                </c:pt>
                <c:pt idx="15">
                  <c:v>0.97060000000000246</c:v>
                </c:pt>
                <c:pt idx="16">
                  <c:v>0.96470000000000278</c:v>
                </c:pt>
                <c:pt idx="17">
                  <c:v>0.97060000000000246</c:v>
                </c:pt>
                <c:pt idx="18">
                  <c:v>0.9769000000000021</c:v>
                </c:pt>
                <c:pt idx="19">
                  <c:v>0.95380000000000065</c:v>
                </c:pt>
                <c:pt idx="20">
                  <c:v>0.94510000000000005</c:v>
                </c:pt>
                <c:pt idx="21">
                  <c:v>0.95270000000000243</c:v>
                </c:pt>
                <c:pt idx="22">
                  <c:v>0.97100000000000064</c:v>
                </c:pt>
                <c:pt idx="23">
                  <c:v>0.96140000000000003</c:v>
                </c:pt>
                <c:pt idx="24">
                  <c:v>0.95450000000000002</c:v>
                </c:pt>
                <c:pt idx="25">
                  <c:v>0.84210000000000063</c:v>
                </c:pt>
                <c:pt idx="26">
                  <c:v>0.96460000000000279</c:v>
                </c:pt>
                <c:pt idx="27">
                  <c:v>0.93259999999999998</c:v>
                </c:pt>
                <c:pt idx="28">
                  <c:v>0.94740000000000002</c:v>
                </c:pt>
                <c:pt idx="29" formatCode="0%">
                  <c:v>1</c:v>
                </c:pt>
                <c:pt idx="30">
                  <c:v>0.95450000000000002</c:v>
                </c:pt>
                <c:pt idx="31">
                  <c:v>0.96830000000000005</c:v>
                </c:pt>
                <c:pt idx="32">
                  <c:v>0.93059999999999998</c:v>
                </c:pt>
                <c:pt idx="33">
                  <c:v>0.94180000000000064</c:v>
                </c:pt>
                <c:pt idx="34">
                  <c:v>0.97920000000000063</c:v>
                </c:pt>
                <c:pt idx="35">
                  <c:v>0.95160000000000267</c:v>
                </c:pt>
                <c:pt idx="36">
                  <c:v>0.92310000000000003</c:v>
                </c:pt>
                <c:pt idx="37">
                  <c:v>0.96080000000000065</c:v>
                </c:pt>
                <c:pt idx="38">
                  <c:v>0.9032</c:v>
                </c:pt>
                <c:pt idx="39">
                  <c:v>0.95330000000000004</c:v>
                </c:pt>
                <c:pt idx="40">
                  <c:v>0.96440000000000003</c:v>
                </c:pt>
              </c:numCache>
            </c:numRef>
          </c:yVal>
        </c:ser>
        <c:axId val="75080064"/>
        <c:axId val="75083136"/>
      </c:scatterChart>
      <c:valAx>
        <c:axId val="75080064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100"/>
                </a:pPr>
                <a:r>
                  <a:rPr lang="ca-ES" sz="1100"/>
                  <a:t>% d'immigració</a:t>
                </a:r>
              </a:p>
            </c:rich>
          </c:tx>
          <c:layout>
            <c:manualLayout>
              <c:xMode val="edge"/>
              <c:yMode val="edge"/>
              <c:x val="0.39811180555555564"/>
              <c:y val="0.93715333333333339"/>
            </c:manualLayout>
          </c:layout>
        </c:title>
        <c:numFmt formatCode="0.0%" sourceLinked="0"/>
        <c:tickLblPos val="nextTo"/>
        <c:txPr>
          <a:bodyPr/>
          <a:lstStyle/>
          <a:p>
            <a:pPr>
              <a:defRPr sz="1050"/>
            </a:pPr>
            <a:endParaRPr lang="ca-ES"/>
          </a:p>
        </c:txPr>
        <c:crossAx val="75083136"/>
        <c:crosses val="autoZero"/>
        <c:crossBetween val="midCat"/>
      </c:valAx>
      <c:valAx>
        <c:axId val="75083136"/>
        <c:scaling>
          <c:orientation val="minMax"/>
          <c:max val="1"/>
          <c:min val="0.8"/>
        </c:scaling>
        <c:axPos val="l"/>
        <c:majorGridlines/>
        <c:title>
          <c:tx>
            <c:rich>
              <a:bodyPr/>
              <a:lstStyle/>
              <a:p>
                <a:pPr>
                  <a:defRPr sz="1100"/>
                </a:pPr>
                <a:r>
                  <a:rPr lang="ca-ES" sz="1100"/>
                  <a:t>%</a:t>
                </a:r>
                <a:r>
                  <a:rPr lang="ca-ES" sz="1100" baseline="0"/>
                  <a:t> aprovats PAU</a:t>
                </a:r>
                <a:endParaRPr lang="ca-ES" sz="1100"/>
              </a:p>
            </c:rich>
          </c:tx>
          <c:layout>
            <c:manualLayout>
              <c:xMode val="edge"/>
              <c:yMode val="edge"/>
              <c:x val="3.6454861111111124E-3"/>
              <c:y val="0.29654750000000002"/>
            </c:manualLayout>
          </c:layout>
        </c:title>
        <c:numFmt formatCode="0%" sourceLinked="0"/>
        <c:majorTickMark val="none"/>
        <c:tickLblPos val="nextTo"/>
        <c:txPr>
          <a:bodyPr/>
          <a:lstStyle/>
          <a:p>
            <a:pPr>
              <a:defRPr sz="1000"/>
            </a:pPr>
            <a:endParaRPr lang="ca-ES"/>
          </a:p>
        </c:txPr>
        <c:crossAx val="75080064"/>
        <c:crosses val="autoZero"/>
        <c:crossBetween val="midCat"/>
        <c:majorUnit val="0.05"/>
      </c:valAx>
      <c:spPr>
        <a:ln w="12700">
          <a:solidFill>
            <a:schemeClr val="tx1"/>
          </a:solidFill>
        </a:ln>
      </c:spPr>
    </c:plotArea>
    <c:plotVisOnly val="1"/>
  </c:chart>
  <c:spPr>
    <a:solidFill>
      <a:schemeClr val="bg1"/>
    </a:solidFill>
    <a:ln w="38100">
      <a:solidFill>
        <a:schemeClr val="tx1"/>
      </a:solidFill>
    </a:ln>
  </c:sp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ca-ES"/>
  <c:chart>
    <c:title>
      <c:tx>
        <c:rich>
          <a:bodyPr/>
          <a:lstStyle/>
          <a:p>
            <a:pPr>
              <a:defRPr sz="1400"/>
            </a:pPr>
            <a:r>
              <a:rPr lang="en-US" sz="1400" dirty="0" err="1" smtClean="0"/>
              <a:t>Percentatge</a:t>
            </a:r>
            <a:r>
              <a:rPr lang="en-US" sz="1400" baseline="0" dirty="0" smtClean="0"/>
              <a:t> </a:t>
            </a:r>
            <a:r>
              <a:rPr lang="en-US" sz="1400" baseline="0" dirty="0" err="1" smtClean="0"/>
              <a:t>d’</a:t>
            </a:r>
            <a:r>
              <a:rPr lang="en-US" sz="1400" dirty="0" err="1" smtClean="0"/>
              <a:t>immigració</a:t>
            </a:r>
            <a:r>
              <a:rPr lang="en-US" sz="1400" dirty="0" smtClean="0"/>
              <a:t> </a:t>
            </a:r>
            <a:r>
              <a:rPr lang="en-US" sz="1400" dirty="0" err="1"/>
              <a:t>vs</a:t>
            </a:r>
            <a:r>
              <a:rPr lang="en-US" sz="1400" dirty="0"/>
              <a:t> </a:t>
            </a:r>
            <a:r>
              <a:rPr lang="en-US" sz="1400" dirty="0" err="1"/>
              <a:t>mitjana</a:t>
            </a:r>
            <a:r>
              <a:rPr lang="en-US" sz="1400" dirty="0"/>
              <a:t> PAU</a:t>
            </a:r>
          </a:p>
        </c:rich>
      </c:tx>
      <c:layout>
        <c:manualLayout>
          <c:xMode val="edge"/>
          <c:yMode val="edge"/>
          <c:x val="0.16248663194444443"/>
          <c:y val="0"/>
        </c:manualLayout>
      </c:layout>
    </c:title>
    <c:plotArea>
      <c:layout>
        <c:manualLayout>
          <c:layoutTarget val="inner"/>
          <c:xMode val="edge"/>
          <c:yMode val="edge"/>
          <c:x val="0.12599079861111115"/>
          <c:y val="0.12963897421825152"/>
          <c:w val="0.77853020833333342"/>
          <c:h val="0.69206416666666659"/>
        </c:manualLayout>
      </c:layout>
      <c:scatterChart>
        <c:scatterStyle val="lineMarker"/>
        <c:ser>
          <c:idx val="0"/>
          <c:order val="0"/>
          <c:spPr>
            <a:ln w="28575">
              <a:noFill/>
            </a:ln>
          </c:spPr>
          <c:marker>
            <c:symbol val="diamond"/>
            <c:size val="3"/>
            <c:spPr>
              <a:solidFill>
                <a:srgbClr val="FF0000"/>
              </a:solidFill>
              <a:ln>
                <a:noFill/>
              </a:ln>
            </c:spPr>
          </c:marker>
          <c:xVal>
            <c:numRef>
              <c:f>Hoja2!$B$2:$B$42</c:f>
              <c:numCache>
                <c:formatCode>0.00%</c:formatCode>
                <c:ptCount val="41"/>
                <c:pt idx="0">
                  <c:v>0.13722366062537342</c:v>
                </c:pt>
                <c:pt idx="1">
                  <c:v>0.27720967328453106</c:v>
                </c:pt>
                <c:pt idx="2">
                  <c:v>0.12434938960916023</c:v>
                </c:pt>
                <c:pt idx="3">
                  <c:v>0.15126317702653591</c:v>
                </c:pt>
                <c:pt idx="4">
                  <c:v>0.17226890756302579</c:v>
                </c:pt>
                <c:pt idx="5">
                  <c:v>9.7224683357382227E-2</c:v>
                </c:pt>
                <c:pt idx="6">
                  <c:v>0.11977510558738901</c:v>
                </c:pt>
                <c:pt idx="7">
                  <c:v>0.18957316342532127</c:v>
                </c:pt>
                <c:pt idx="8">
                  <c:v>0.20485514437156621</c:v>
                </c:pt>
                <c:pt idx="9">
                  <c:v>0.21584933441509777</c:v>
                </c:pt>
                <c:pt idx="10">
                  <c:v>0.11659501931678938</c:v>
                </c:pt>
                <c:pt idx="11">
                  <c:v>0.15696978687633037</c:v>
                </c:pt>
                <c:pt idx="12">
                  <c:v>0.17768933525651298</c:v>
                </c:pt>
                <c:pt idx="13">
                  <c:v>9.6485315358690565E-2</c:v>
                </c:pt>
                <c:pt idx="14">
                  <c:v>0.1616355214821914</c:v>
                </c:pt>
                <c:pt idx="15">
                  <c:v>0.12620948802254628</c:v>
                </c:pt>
                <c:pt idx="16">
                  <c:v>0.16239613843202397</c:v>
                </c:pt>
                <c:pt idx="17">
                  <c:v>0.13010932729242591</c:v>
                </c:pt>
                <c:pt idx="18">
                  <c:v>0.1532456787236722</c:v>
                </c:pt>
                <c:pt idx="19">
                  <c:v>0.21081808043036257</c:v>
                </c:pt>
                <c:pt idx="20">
                  <c:v>0.12468239606159619</c:v>
                </c:pt>
                <c:pt idx="21">
                  <c:v>0.21588408685182964</c:v>
                </c:pt>
                <c:pt idx="22">
                  <c:v>0.17290149387288503</c:v>
                </c:pt>
                <c:pt idx="23">
                  <c:v>0.14452932479053721</c:v>
                </c:pt>
                <c:pt idx="24">
                  <c:v>0.1466536802560178</c:v>
                </c:pt>
                <c:pt idx="25">
                  <c:v>0.14891361950185494</c:v>
                </c:pt>
                <c:pt idx="26">
                  <c:v>0.16057621354550997</c:v>
                </c:pt>
                <c:pt idx="27">
                  <c:v>0.19527706963638802</c:v>
                </c:pt>
                <c:pt idx="28">
                  <c:v>0.12451670466937642</c:v>
                </c:pt>
                <c:pt idx="29">
                  <c:v>0.16647829544978859</c:v>
                </c:pt>
                <c:pt idx="30">
                  <c:v>8.6007653544500448E-2</c:v>
                </c:pt>
                <c:pt idx="31">
                  <c:v>0.26329179423052029</c:v>
                </c:pt>
                <c:pt idx="32">
                  <c:v>0.19152543189184817</c:v>
                </c:pt>
                <c:pt idx="33">
                  <c:v>0.21409914093336499</c:v>
                </c:pt>
                <c:pt idx="34">
                  <c:v>0.14455388180764794</c:v>
                </c:pt>
                <c:pt idx="35">
                  <c:v>0.1918830104500644</c:v>
                </c:pt>
                <c:pt idx="36">
                  <c:v>0.13987701408889236</c:v>
                </c:pt>
                <c:pt idx="37">
                  <c:v>0.19191892180981923</c:v>
                </c:pt>
                <c:pt idx="38">
                  <c:v>0.21006671899529089</c:v>
                </c:pt>
                <c:pt idx="39">
                  <c:v>0.11788043843722681</c:v>
                </c:pt>
                <c:pt idx="40">
                  <c:v>0.11150537634408603</c:v>
                </c:pt>
              </c:numCache>
            </c:numRef>
          </c:xVal>
          <c:yVal>
            <c:numRef>
              <c:f>Hoja2!$C$2:$C$42</c:f>
              <c:numCache>
                <c:formatCode>General</c:formatCode>
                <c:ptCount val="41"/>
                <c:pt idx="0">
                  <c:v>6.3109999999999955</c:v>
                </c:pt>
                <c:pt idx="1">
                  <c:v>6.282</c:v>
                </c:pt>
                <c:pt idx="2">
                  <c:v>6.5679999999999845</c:v>
                </c:pt>
                <c:pt idx="3">
                  <c:v>6.1879999999999855</c:v>
                </c:pt>
                <c:pt idx="4">
                  <c:v>6.7219999999999995</c:v>
                </c:pt>
                <c:pt idx="5">
                  <c:v>6.5369999999999999</c:v>
                </c:pt>
                <c:pt idx="6">
                  <c:v>6.1579999999999853</c:v>
                </c:pt>
                <c:pt idx="7">
                  <c:v>6.274</c:v>
                </c:pt>
                <c:pt idx="8">
                  <c:v>6.2729999999999997</c:v>
                </c:pt>
                <c:pt idx="9">
                  <c:v>6.1390000000000002</c:v>
                </c:pt>
                <c:pt idx="10">
                  <c:v>6.2389999999999999</c:v>
                </c:pt>
                <c:pt idx="11">
                  <c:v>6.1169999999999956</c:v>
                </c:pt>
                <c:pt idx="12">
                  <c:v>6.4210000000000003</c:v>
                </c:pt>
                <c:pt idx="13">
                  <c:v>6.3979999999999855</c:v>
                </c:pt>
                <c:pt idx="14">
                  <c:v>6.2960000000000003</c:v>
                </c:pt>
                <c:pt idx="15">
                  <c:v>5.9169999999999998</c:v>
                </c:pt>
                <c:pt idx="16">
                  <c:v>6.4450000000000003</c:v>
                </c:pt>
                <c:pt idx="17">
                  <c:v>6.0030000000000001</c:v>
                </c:pt>
                <c:pt idx="18">
                  <c:v>6.5669999999999975</c:v>
                </c:pt>
                <c:pt idx="19">
                  <c:v>6.3380000000000001</c:v>
                </c:pt>
                <c:pt idx="20">
                  <c:v>6.1879999999999855</c:v>
                </c:pt>
                <c:pt idx="21">
                  <c:v>6.141</c:v>
                </c:pt>
                <c:pt idx="22">
                  <c:v>6.4329999999999998</c:v>
                </c:pt>
                <c:pt idx="23">
                  <c:v>6.3659999999999846</c:v>
                </c:pt>
                <c:pt idx="24">
                  <c:v>6.6739999999999995</c:v>
                </c:pt>
                <c:pt idx="25">
                  <c:v>5.2720000000000002</c:v>
                </c:pt>
                <c:pt idx="26">
                  <c:v>6.3449999999999855</c:v>
                </c:pt>
                <c:pt idx="27">
                  <c:v>6.4960000000000004</c:v>
                </c:pt>
                <c:pt idx="28">
                  <c:v>6.4249999999999945</c:v>
                </c:pt>
                <c:pt idx="29">
                  <c:v>6.14</c:v>
                </c:pt>
                <c:pt idx="30">
                  <c:v>6.3979999999999855</c:v>
                </c:pt>
                <c:pt idx="31">
                  <c:v>6.41</c:v>
                </c:pt>
                <c:pt idx="32">
                  <c:v>6.2859999999999996</c:v>
                </c:pt>
                <c:pt idx="33">
                  <c:v>6.1939999999999955</c:v>
                </c:pt>
                <c:pt idx="34">
                  <c:v>6.4310000000000134</c:v>
                </c:pt>
                <c:pt idx="35">
                  <c:v>6.2809999999999997</c:v>
                </c:pt>
                <c:pt idx="36">
                  <c:v>5.9749999999999996</c:v>
                </c:pt>
                <c:pt idx="37">
                  <c:v>6.3069999999999995</c:v>
                </c:pt>
                <c:pt idx="38">
                  <c:v>5.6619999999999955</c:v>
                </c:pt>
                <c:pt idx="39">
                  <c:v>6.1779999999999955</c:v>
                </c:pt>
                <c:pt idx="40">
                  <c:v>6.4029999999999996</c:v>
                </c:pt>
              </c:numCache>
            </c:numRef>
          </c:yVal>
        </c:ser>
        <c:axId val="65101824"/>
        <c:axId val="75401472"/>
      </c:scatterChart>
      <c:valAx>
        <c:axId val="65101824"/>
        <c:scaling>
          <c:orientation val="minMax"/>
        </c:scaling>
        <c:axPos val="b"/>
        <c:title>
          <c:tx>
            <c:rich>
              <a:bodyPr anchor="ctr" anchorCtr="0"/>
              <a:lstStyle/>
              <a:p>
                <a:pPr>
                  <a:defRPr sz="1100"/>
                </a:pPr>
                <a:r>
                  <a:rPr lang="en-US" sz="1100"/>
                  <a:t>% immigració</a:t>
                </a:r>
              </a:p>
            </c:rich>
          </c:tx>
          <c:layout>
            <c:manualLayout>
              <c:xMode val="edge"/>
              <c:yMode val="edge"/>
              <c:x val="0.39816076388888899"/>
              <c:y val="0.9394730555555556"/>
            </c:manualLayout>
          </c:layout>
        </c:title>
        <c:numFmt formatCode="0.0%" sourceLinked="0"/>
        <c:tickLblPos val="nextTo"/>
        <c:txPr>
          <a:bodyPr/>
          <a:lstStyle/>
          <a:p>
            <a:pPr>
              <a:defRPr sz="1100"/>
            </a:pPr>
            <a:endParaRPr lang="ca-ES"/>
          </a:p>
        </c:txPr>
        <c:crossAx val="75401472"/>
        <c:crosses val="autoZero"/>
        <c:crossBetween val="midCat"/>
      </c:valAx>
      <c:valAx>
        <c:axId val="75401472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 sz="1100"/>
                </a:pPr>
                <a:r>
                  <a:rPr lang="en-US" sz="1100"/>
                  <a:t>Mitjana PAU </a:t>
                </a:r>
              </a:p>
            </c:rich>
          </c:tx>
          <c:layout>
            <c:manualLayout>
              <c:xMode val="edge"/>
              <c:yMode val="edge"/>
              <c:x val="6.6145833333333334E-3"/>
              <c:y val="0.34536000000000006"/>
            </c:manualLayout>
          </c:layout>
        </c:title>
        <c:numFmt formatCode="#,##0.0" sourceLinked="0"/>
        <c:tickLblPos val="nextTo"/>
        <c:txPr>
          <a:bodyPr/>
          <a:lstStyle/>
          <a:p>
            <a:pPr>
              <a:defRPr sz="1100"/>
            </a:pPr>
            <a:endParaRPr lang="ca-ES"/>
          </a:p>
        </c:txPr>
        <c:crossAx val="65101824"/>
        <c:crosses val="autoZero"/>
        <c:crossBetween val="midCat"/>
        <c:majorUnit val="2"/>
      </c:valAx>
      <c:spPr>
        <a:ln w="12700">
          <a:solidFill>
            <a:schemeClr val="tx1"/>
          </a:solidFill>
        </a:ln>
      </c:spPr>
    </c:plotArea>
    <c:plotVisOnly val="1"/>
  </c:chart>
  <c:spPr>
    <a:solidFill>
      <a:schemeClr val="bg1"/>
    </a:solidFill>
    <a:ln w="38100">
      <a:solidFill>
        <a:schemeClr val="tx1"/>
      </a:solidFill>
    </a:ln>
  </c:sp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ca-ES"/>
  <c:chart>
    <c:title>
      <c:tx>
        <c:rich>
          <a:bodyPr/>
          <a:lstStyle/>
          <a:p>
            <a:pPr>
              <a:defRPr sz="1400"/>
            </a:pPr>
            <a:r>
              <a:rPr lang="en-US" sz="1400" dirty="0" err="1" smtClean="0"/>
              <a:t>Percentatge</a:t>
            </a:r>
            <a:r>
              <a:rPr lang="en-US" sz="1400" baseline="0" dirty="0" smtClean="0"/>
              <a:t> </a:t>
            </a:r>
            <a:r>
              <a:rPr lang="en-US" sz="1400" baseline="0" dirty="0" err="1" smtClean="0"/>
              <a:t>d’</a:t>
            </a:r>
            <a:r>
              <a:rPr lang="en-US" sz="1400" dirty="0" err="1" smtClean="0"/>
              <a:t>aprovats</a:t>
            </a:r>
            <a:r>
              <a:rPr lang="en-US" sz="1400" baseline="0" dirty="0" smtClean="0"/>
              <a:t> </a:t>
            </a:r>
            <a:r>
              <a:rPr lang="en-US" sz="1400" dirty="0"/>
              <a:t>PAU</a:t>
            </a:r>
            <a:r>
              <a:rPr lang="en-US" sz="1400" baseline="0" dirty="0"/>
              <a:t> </a:t>
            </a:r>
            <a:r>
              <a:rPr lang="en-US" sz="1400" baseline="0" dirty="0" err="1"/>
              <a:t>vs</a:t>
            </a:r>
            <a:r>
              <a:rPr lang="en-US" sz="1400" baseline="0" dirty="0"/>
              <a:t> immigrants a </a:t>
            </a:r>
            <a:r>
              <a:rPr lang="en-US" sz="1400" baseline="0" dirty="0" err="1"/>
              <a:t>batxillerat</a:t>
            </a:r>
            <a:endParaRPr lang="en-US" sz="1400" dirty="0"/>
          </a:p>
        </c:rich>
      </c:tx>
      <c:layout>
        <c:manualLayout>
          <c:xMode val="edge"/>
          <c:yMode val="edge"/>
          <c:x val="0.13627638888888891"/>
          <c:y val="1.6000000000000004E-4"/>
        </c:manualLayout>
      </c:layout>
    </c:title>
    <c:plotArea>
      <c:layout>
        <c:manualLayout>
          <c:layoutTarget val="inner"/>
          <c:xMode val="edge"/>
          <c:yMode val="edge"/>
          <c:x val="0.17407899305555555"/>
          <c:y val="0.19934138888888892"/>
          <c:w val="0.72667951388888907"/>
          <c:h val="0.63914083333333371"/>
        </c:manualLayout>
      </c:layout>
      <c:scatterChart>
        <c:scatterStyle val="lineMarker"/>
        <c:ser>
          <c:idx val="0"/>
          <c:order val="0"/>
          <c:tx>
            <c:v>serie1</c:v>
          </c:tx>
          <c:spPr>
            <a:ln w="28575">
              <a:noFill/>
            </a:ln>
          </c:spPr>
          <c:marker>
            <c:symbol val="diamond"/>
            <c:size val="3"/>
            <c:spPr>
              <a:solidFill>
                <a:srgbClr val="00B050"/>
              </a:solidFill>
              <a:ln>
                <a:noFill/>
              </a:ln>
            </c:spPr>
          </c:marker>
          <c:xVal>
            <c:numRef>
              <c:f>Hoja2!$B$2:$B$42</c:f>
              <c:numCache>
                <c:formatCode>0.00%</c:formatCode>
                <c:ptCount val="41"/>
                <c:pt idx="0">
                  <c:v>5.3932584269662916E-2</c:v>
                </c:pt>
                <c:pt idx="1">
                  <c:v>0.14069591527987887</c:v>
                </c:pt>
                <c:pt idx="2">
                  <c:v>5.6213017751479327E-2</c:v>
                </c:pt>
                <c:pt idx="3">
                  <c:v>0.10185185185185186</c:v>
                </c:pt>
                <c:pt idx="4">
                  <c:v>7.317073170731711E-2</c:v>
                </c:pt>
                <c:pt idx="5">
                  <c:v>5.8913542463657022E-2</c:v>
                </c:pt>
                <c:pt idx="6">
                  <c:v>7.7941176470588236E-2</c:v>
                </c:pt>
                <c:pt idx="7">
                  <c:v>8.4140969162995724E-2</c:v>
                </c:pt>
                <c:pt idx="8">
                  <c:v>8.3762886597938263E-2</c:v>
                </c:pt>
                <c:pt idx="9">
                  <c:v>0.11550387596899268</c:v>
                </c:pt>
                <c:pt idx="10">
                  <c:v>8.0819651266386655E-2</c:v>
                </c:pt>
                <c:pt idx="11">
                  <c:v>7.9625292740046982E-2</c:v>
                </c:pt>
                <c:pt idx="12">
                  <c:v>9.2132244486814979E-2</c:v>
                </c:pt>
                <c:pt idx="13">
                  <c:v>4.5360824742268123E-2</c:v>
                </c:pt>
                <c:pt idx="14">
                  <c:v>0.13402061855670103</c:v>
                </c:pt>
                <c:pt idx="15">
                  <c:v>3.6697247706422298E-2</c:v>
                </c:pt>
                <c:pt idx="16">
                  <c:v>9.5238095238095566E-2</c:v>
                </c:pt>
                <c:pt idx="17">
                  <c:v>3.6496350364963612E-2</c:v>
                </c:pt>
                <c:pt idx="18">
                  <c:v>4.5908183632734516E-2</c:v>
                </c:pt>
                <c:pt idx="19">
                  <c:v>8.4967320261438536E-2</c:v>
                </c:pt>
                <c:pt idx="20">
                  <c:v>6.1663286004056829E-2</c:v>
                </c:pt>
                <c:pt idx="21">
                  <c:v>0.10066006600660105</c:v>
                </c:pt>
                <c:pt idx="22">
                  <c:v>9.1152815013404845E-2</c:v>
                </c:pt>
                <c:pt idx="23">
                  <c:v>4.9578059071729956E-2</c:v>
                </c:pt>
                <c:pt idx="24">
                  <c:v>4.0983606557377102E-2</c:v>
                </c:pt>
                <c:pt idx="25">
                  <c:v>5.4545454545454515E-2</c:v>
                </c:pt>
                <c:pt idx="26">
                  <c:v>0.10903426791277269</c:v>
                </c:pt>
                <c:pt idx="27">
                  <c:v>7.5098814229249133E-2</c:v>
                </c:pt>
                <c:pt idx="28">
                  <c:v>3.7037037037037195E-2</c:v>
                </c:pt>
                <c:pt idx="29">
                  <c:v>6.3829787234042784E-2</c:v>
                </c:pt>
                <c:pt idx="30">
                  <c:v>2.1164021164021166E-2</c:v>
                </c:pt>
                <c:pt idx="31">
                  <c:v>0.14358974358974391</c:v>
                </c:pt>
                <c:pt idx="32">
                  <c:v>7.4197120708748995E-2</c:v>
                </c:pt>
                <c:pt idx="33">
                  <c:v>0.11631108052305575</c:v>
                </c:pt>
                <c:pt idx="34">
                  <c:v>2.8735632183908091E-2</c:v>
                </c:pt>
                <c:pt idx="35">
                  <c:v>9.4049247606019168E-2</c:v>
                </c:pt>
                <c:pt idx="36">
                  <c:v>4.4444444444444502E-2</c:v>
                </c:pt>
                <c:pt idx="37">
                  <c:v>7.4235807860262029E-2</c:v>
                </c:pt>
                <c:pt idx="38">
                  <c:v>9.7560975609756226E-2</c:v>
                </c:pt>
                <c:pt idx="39">
                  <c:v>7.3522298539228134E-2</c:v>
                </c:pt>
                <c:pt idx="40">
                  <c:v>5.891792755616717E-2</c:v>
                </c:pt>
              </c:numCache>
            </c:numRef>
          </c:xVal>
          <c:yVal>
            <c:numRef>
              <c:f>Hoja2!$C$2:$C$42</c:f>
              <c:numCache>
                <c:formatCode>0.00%</c:formatCode>
                <c:ptCount val="41"/>
                <c:pt idx="0">
                  <c:v>0.96750000000000003</c:v>
                </c:pt>
                <c:pt idx="1">
                  <c:v>0.95690000000000064</c:v>
                </c:pt>
                <c:pt idx="2">
                  <c:v>0.98139999999999949</c:v>
                </c:pt>
                <c:pt idx="3">
                  <c:v>0.96880000000000244</c:v>
                </c:pt>
                <c:pt idx="4">
                  <c:v>1</c:v>
                </c:pt>
                <c:pt idx="5">
                  <c:v>0.97770000000000223</c:v>
                </c:pt>
                <c:pt idx="6">
                  <c:v>0.92330000000000001</c:v>
                </c:pt>
                <c:pt idx="7">
                  <c:v>0.95909999999999995</c:v>
                </c:pt>
                <c:pt idx="8">
                  <c:v>0.93389999999999995</c:v>
                </c:pt>
                <c:pt idx="9">
                  <c:v>0.92659999999999998</c:v>
                </c:pt>
                <c:pt idx="10">
                  <c:v>0.94870000000000065</c:v>
                </c:pt>
                <c:pt idx="11">
                  <c:v>0.95740000000000003</c:v>
                </c:pt>
                <c:pt idx="12">
                  <c:v>0.95950000000000002</c:v>
                </c:pt>
                <c:pt idx="13">
                  <c:v>0.96450000000000002</c:v>
                </c:pt>
                <c:pt idx="14">
                  <c:v>0.92859999999999998</c:v>
                </c:pt>
                <c:pt idx="15">
                  <c:v>0.97060000000000224</c:v>
                </c:pt>
                <c:pt idx="16">
                  <c:v>0.96470000000000278</c:v>
                </c:pt>
                <c:pt idx="17">
                  <c:v>0.97060000000000224</c:v>
                </c:pt>
                <c:pt idx="18">
                  <c:v>0.97690000000000199</c:v>
                </c:pt>
                <c:pt idx="19">
                  <c:v>0.95380000000000065</c:v>
                </c:pt>
                <c:pt idx="20">
                  <c:v>0.94510000000000005</c:v>
                </c:pt>
                <c:pt idx="21">
                  <c:v>0.95270000000000243</c:v>
                </c:pt>
                <c:pt idx="22">
                  <c:v>0.97100000000000064</c:v>
                </c:pt>
                <c:pt idx="23">
                  <c:v>0.96140000000000003</c:v>
                </c:pt>
                <c:pt idx="24">
                  <c:v>0.95450000000000002</c:v>
                </c:pt>
                <c:pt idx="25">
                  <c:v>0.84210000000000063</c:v>
                </c:pt>
                <c:pt idx="26">
                  <c:v>0.96460000000000279</c:v>
                </c:pt>
                <c:pt idx="27">
                  <c:v>0.93259999999999998</c:v>
                </c:pt>
                <c:pt idx="28">
                  <c:v>0.94740000000000002</c:v>
                </c:pt>
                <c:pt idx="29" formatCode="0%">
                  <c:v>1</c:v>
                </c:pt>
                <c:pt idx="30">
                  <c:v>0.95450000000000002</c:v>
                </c:pt>
                <c:pt idx="31">
                  <c:v>0.96830000000000005</c:v>
                </c:pt>
                <c:pt idx="32">
                  <c:v>0.93059999999999998</c:v>
                </c:pt>
                <c:pt idx="33">
                  <c:v>0.94180000000000064</c:v>
                </c:pt>
                <c:pt idx="34">
                  <c:v>0.97920000000000063</c:v>
                </c:pt>
                <c:pt idx="35">
                  <c:v>0.95160000000000267</c:v>
                </c:pt>
                <c:pt idx="36">
                  <c:v>0.92310000000000003</c:v>
                </c:pt>
                <c:pt idx="37">
                  <c:v>0.96080000000000065</c:v>
                </c:pt>
                <c:pt idx="38">
                  <c:v>0.9032</c:v>
                </c:pt>
                <c:pt idx="39">
                  <c:v>0.95330000000000004</c:v>
                </c:pt>
                <c:pt idx="40">
                  <c:v>0.96440000000000003</c:v>
                </c:pt>
              </c:numCache>
            </c:numRef>
          </c:yVal>
        </c:ser>
        <c:axId val="76687232"/>
        <c:axId val="76702848"/>
      </c:scatterChart>
      <c:valAx>
        <c:axId val="76687232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100"/>
                </a:pPr>
                <a:r>
                  <a:rPr lang="ca-ES" sz="1100" b="1" i="0" u="none" strike="noStrike" baseline="0"/>
                  <a:t>% d'immigrants a batxillerat </a:t>
                </a:r>
                <a:endParaRPr lang="ca-ES" sz="1100"/>
              </a:p>
            </c:rich>
          </c:tx>
          <c:layout>
            <c:manualLayout>
              <c:xMode val="edge"/>
              <c:yMode val="edge"/>
              <c:x val="0.29835034722222231"/>
              <c:y val="0.93843444444444457"/>
            </c:manualLayout>
          </c:layout>
        </c:title>
        <c:numFmt formatCode="0.0%" sourceLinked="0"/>
        <c:tickLblPos val="nextTo"/>
        <c:txPr>
          <a:bodyPr/>
          <a:lstStyle/>
          <a:p>
            <a:pPr>
              <a:defRPr sz="1000"/>
            </a:pPr>
            <a:endParaRPr lang="ca-ES"/>
          </a:p>
        </c:txPr>
        <c:crossAx val="76702848"/>
        <c:crosses val="autoZero"/>
        <c:crossBetween val="midCat"/>
      </c:valAx>
      <c:valAx>
        <c:axId val="76702848"/>
        <c:scaling>
          <c:orientation val="minMax"/>
          <c:max val="1"/>
          <c:min val="0.8"/>
        </c:scaling>
        <c:axPos val="l"/>
        <c:majorGridlines/>
        <c:title>
          <c:tx>
            <c:rich>
              <a:bodyPr/>
              <a:lstStyle/>
              <a:p>
                <a:pPr>
                  <a:defRPr sz="1050" b="1"/>
                </a:pPr>
                <a:r>
                  <a:rPr lang="ca-ES" sz="1050" b="1" i="0" u="none" strike="noStrike" baseline="0"/>
                  <a:t>% aprovats PAU </a:t>
                </a:r>
                <a:endParaRPr lang="ca-ES" sz="1050" b="1"/>
              </a:p>
            </c:rich>
          </c:tx>
          <c:layout>
            <c:manualLayout>
              <c:xMode val="edge"/>
              <c:yMode val="edge"/>
              <c:x val="8.8194444444444475E-3"/>
              <c:y val="0.3210480555555556"/>
            </c:manualLayout>
          </c:layout>
        </c:title>
        <c:numFmt formatCode="0.0%" sourceLinked="0"/>
        <c:tickLblPos val="nextTo"/>
        <c:txPr>
          <a:bodyPr/>
          <a:lstStyle/>
          <a:p>
            <a:pPr>
              <a:defRPr sz="1000"/>
            </a:pPr>
            <a:endParaRPr lang="ca-ES"/>
          </a:p>
        </c:txPr>
        <c:crossAx val="76687232"/>
        <c:crosses val="autoZero"/>
        <c:crossBetween val="midCat"/>
        <c:majorUnit val="0.05"/>
      </c:valAx>
      <c:spPr>
        <a:ln w="12700">
          <a:solidFill>
            <a:schemeClr val="tx1"/>
          </a:solidFill>
        </a:ln>
      </c:spPr>
    </c:plotArea>
    <c:plotVisOnly val="1"/>
  </c:chart>
  <c:spPr>
    <a:solidFill>
      <a:schemeClr val="bg1"/>
    </a:solidFill>
    <a:ln w="38100">
      <a:solidFill>
        <a:schemeClr val="tx1"/>
      </a:solidFill>
    </a:ln>
  </c:sp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ca-ES"/>
  <c:chart>
    <c:title>
      <c:tx>
        <c:rich>
          <a:bodyPr/>
          <a:lstStyle/>
          <a:p>
            <a:pPr>
              <a:defRPr sz="1400"/>
            </a:pPr>
            <a:r>
              <a:rPr lang="en-US" sz="1400" dirty="0" err="1"/>
              <a:t>M</a:t>
            </a:r>
            <a:r>
              <a:rPr lang="en-US" sz="1400" dirty="0" err="1" smtClean="0"/>
              <a:t>itjana</a:t>
            </a:r>
            <a:r>
              <a:rPr lang="en-US" sz="1400" dirty="0" smtClean="0"/>
              <a:t> </a:t>
            </a:r>
            <a:r>
              <a:rPr lang="en-US" sz="1400" dirty="0"/>
              <a:t>PAU</a:t>
            </a:r>
            <a:r>
              <a:rPr lang="en-US" sz="1400" baseline="0" dirty="0"/>
              <a:t> </a:t>
            </a:r>
            <a:r>
              <a:rPr lang="en-US" sz="1400" baseline="0" dirty="0" err="1"/>
              <a:t>vs</a:t>
            </a:r>
            <a:r>
              <a:rPr lang="en-US" sz="1400" baseline="0" dirty="0"/>
              <a:t> immigrants a </a:t>
            </a:r>
            <a:r>
              <a:rPr lang="en-US" sz="1400" baseline="0" dirty="0" err="1"/>
              <a:t>batxillerat</a:t>
            </a:r>
            <a:endParaRPr lang="en-US" sz="1400" dirty="0"/>
          </a:p>
        </c:rich>
      </c:tx>
      <c:layout>
        <c:manualLayout>
          <c:xMode val="edge"/>
          <c:yMode val="edge"/>
          <c:x val="0.1877045138888889"/>
          <c:y val="4.3055555555555546E-5"/>
        </c:manualLayout>
      </c:layout>
    </c:title>
    <c:plotArea>
      <c:layout>
        <c:manualLayout>
          <c:layoutTarget val="inner"/>
          <c:xMode val="edge"/>
          <c:yMode val="edge"/>
          <c:x val="0.13854270833333335"/>
          <c:y val="0.13668987028795312"/>
          <c:w val="0.77169427083333353"/>
          <c:h val="0.68248527777777779"/>
        </c:manualLayout>
      </c:layout>
      <c:scatterChart>
        <c:scatterStyle val="lineMarker"/>
        <c:ser>
          <c:idx val="0"/>
          <c:order val="0"/>
          <c:tx>
            <c:v>serie1</c:v>
          </c:tx>
          <c:spPr>
            <a:ln w="28575">
              <a:noFill/>
            </a:ln>
          </c:spPr>
          <c:marker>
            <c:symbol val="diamond"/>
            <c:size val="3"/>
            <c:spPr>
              <a:solidFill>
                <a:srgbClr val="FF0000"/>
              </a:solidFill>
              <a:ln>
                <a:noFill/>
              </a:ln>
            </c:spPr>
          </c:marker>
          <c:xVal>
            <c:numRef>
              <c:f>Hoja1!$B$2:$B$42</c:f>
              <c:numCache>
                <c:formatCode>0.00%</c:formatCode>
                <c:ptCount val="41"/>
                <c:pt idx="0">
                  <c:v>5.3932584269662916E-2</c:v>
                </c:pt>
                <c:pt idx="1">
                  <c:v>0.14069591527987887</c:v>
                </c:pt>
                <c:pt idx="2">
                  <c:v>5.6213017751479293E-2</c:v>
                </c:pt>
                <c:pt idx="3">
                  <c:v>0.10185185185185186</c:v>
                </c:pt>
                <c:pt idx="4">
                  <c:v>7.3170731707317069E-2</c:v>
                </c:pt>
                <c:pt idx="5">
                  <c:v>5.8913542463656973E-2</c:v>
                </c:pt>
                <c:pt idx="6">
                  <c:v>7.7941176470588236E-2</c:v>
                </c:pt>
                <c:pt idx="7">
                  <c:v>8.4140969162995724E-2</c:v>
                </c:pt>
                <c:pt idx="8">
                  <c:v>8.3762886597938208E-2</c:v>
                </c:pt>
                <c:pt idx="9">
                  <c:v>0.11550387596899267</c:v>
                </c:pt>
                <c:pt idx="10">
                  <c:v>8.0819651266386655E-2</c:v>
                </c:pt>
                <c:pt idx="11">
                  <c:v>7.9625292740046913E-2</c:v>
                </c:pt>
                <c:pt idx="12">
                  <c:v>9.2132244486814979E-2</c:v>
                </c:pt>
                <c:pt idx="13">
                  <c:v>4.5360824742268123E-2</c:v>
                </c:pt>
                <c:pt idx="14">
                  <c:v>0.13402061855670103</c:v>
                </c:pt>
                <c:pt idx="15">
                  <c:v>3.6697247706422319E-2</c:v>
                </c:pt>
                <c:pt idx="16">
                  <c:v>9.5238095238095247E-2</c:v>
                </c:pt>
                <c:pt idx="17">
                  <c:v>3.6496350364963612E-2</c:v>
                </c:pt>
                <c:pt idx="18">
                  <c:v>4.5908183632734516E-2</c:v>
                </c:pt>
                <c:pt idx="19">
                  <c:v>8.4967320261438564E-2</c:v>
                </c:pt>
                <c:pt idx="20">
                  <c:v>6.1663286004056794E-2</c:v>
                </c:pt>
                <c:pt idx="21">
                  <c:v>0.10066006600660109</c:v>
                </c:pt>
                <c:pt idx="22">
                  <c:v>9.1152815013404845E-2</c:v>
                </c:pt>
                <c:pt idx="23">
                  <c:v>4.9578059071729956E-2</c:v>
                </c:pt>
                <c:pt idx="24">
                  <c:v>4.0983606557377074E-2</c:v>
                </c:pt>
                <c:pt idx="25">
                  <c:v>5.4545454545454515E-2</c:v>
                </c:pt>
                <c:pt idx="26">
                  <c:v>0.10903426791277269</c:v>
                </c:pt>
                <c:pt idx="27">
                  <c:v>7.5098814229249133E-2</c:v>
                </c:pt>
                <c:pt idx="28">
                  <c:v>3.7037037037037056E-2</c:v>
                </c:pt>
                <c:pt idx="29">
                  <c:v>6.3829787234042562E-2</c:v>
                </c:pt>
                <c:pt idx="30">
                  <c:v>2.1164021164021166E-2</c:v>
                </c:pt>
                <c:pt idx="31">
                  <c:v>0.14358974358974391</c:v>
                </c:pt>
                <c:pt idx="32">
                  <c:v>7.4197120708749009E-2</c:v>
                </c:pt>
                <c:pt idx="33">
                  <c:v>0.11631108052305575</c:v>
                </c:pt>
                <c:pt idx="34">
                  <c:v>2.8735632183908056E-2</c:v>
                </c:pt>
                <c:pt idx="35">
                  <c:v>9.4049247606019168E-2</c:v>
                </c:pt>
                <c:pt idx="36">
                  <c:v>4.4444444444444502E-2</c:v>
                </c:pt>
                <c:pt idx="37">
                  <c:v>7.4235807860262015E-2</c:v>
                </c:pt>
                <c:pt idx="38">
                  <c:v>9.7560975609756226E-2</c:v>
                </c:pt>
                <c:pt idx="39">
                  <c:v>7.3522298539228023E-2</c:v>
                </c:pt>
                <c:pt idx="40">
                  <c:v>5.8917927556167177E-2</c:v>
                </c:pt>
              </c:numCache>
            </c:numRef>
          </c:xVal>
          <c:yVal>
            <c:numRef>
              <c:f>Hoja1!$C$2:$C$42</c:f>
              <c:numCache>
                <c:formatCode>0.00</c:formatCode>
                <c:ptCount val="41"/>
                <c:pt idx="0">
                  <c:v>6.3109999999999955</c:v>
                </c:pt>
                <c:pt idx="1">
                  <c:v>6.282</c:v>
                </c:pt>
                <c:pt idx="2">
                  <c:v>6.5679999999999845</c:v>
                </c:pt>
                <c:pt idx="3">
                  <c:v>6.1879999999999855</c:v>
                </c:pt>
                <c:pt idx="4">
                  <c:v>6.7219999999999995</c:v>
                </c:pt>
                <c:pt idx="5">
                  <c:v>6.5369999999999999</c:v>
                </c:pt>
                <c:pt idx="6">
                  <c:v>6.1579999999999782</c:v>
                </c:pt>
                <c:pt idx="7">
                  <c:v>6.274</c:v>
                </c:pt>
                <c:pt idx="8">
                  <c:v>6.2729999999999997</c:v>
                </c:pt>
                <c:pt idx="9">
                  <c:v>6.1390000000000002</c:v>
                </c:pt>
                <c:pt idx="10">
                  <c:v>6.2389999999999999</c:v>
                </c:pt>
                <c:pt idx="11">
                  <c:v>6.1169999999999956</c:v>
                </c:pt>
                <c:pt idx="12">
                  <c:v>6.4210000000000003</c:v>
                </c:pt>
                <c:pt idx="13">
                  <c:v>6.3979999999999855</c:v>
                </c:pt>
                <c:pt idx="14">
                  <c:v>6.2960000000000003</c:v>
                </c:pt>
                <c:pt idx="15">
                  <c:v>5.9169999999999998</c:v>
                </c:pt>
                <c:pt idx="16">
                  <c:v>6.4450000000000003</c:v>
                </c:pt>
                <c:pt idx="17">
                  <c:v>6.0030000000000001</c:v>
                </c:pt>
                <c:pt idx="18">
                  <c:v>6.5669999999999975</c:v>
                </c:pt>
                <c:pt idx="19">
                  <c:v>6.3380000000000001</c:v>
                </c:pt>
                <c:pt idx="20">
                  <c:v>6.1879999999999855</c:v>
                </c:pt>
                <c:pt idx="21">
                  <c:v>6.141</c:v>
                </c:pt>
                <c:pt idx="22">
                  <c:v>6.4329999999999998</c:v>
                </c:pt>
                <c:pt idx="23">
                  <c:v>6.3659999999999846</c:v>
                </c:pt>
                <c:pt idx="24">
                  <c:v>6.6739999999999995</c:v>
                </c:pt>
                <c:pt idx="25">
                  <c:v>5.2720000000000002</c:v>
                </c:pt>
                <c:pt idx="26">
                  <c:v>6.3449999999999855</c:v>
                </c:pt>
                <c:pt idx="27">
                  <c:v>6.4960000000000004</c:v>
                </c:pt>
                <c:pt idx="28">
                  <c:v>6.4249999999999945</c:v>
                </c:pt>
                <c:pt idx="29">
                  <c:v>6.14</c:v>
                </c:pt>
                <c:pt idx="30">
                  <c:v>6.3979999999999855</c:v>
                </c:pt>
                <c:pt idx="31">
                  <c:v>6.41</c:v>
                </c:pt>
                <c:pt idx="32">
                  <c:v>6.2859999999999996</c:v>
                </c:pt>
                <c:pt idx="33">
                  <c:v>6.1939999999999955</c:v>
                </c:pt>
                <c:pt idx="34">
                  <c:v>6.4310000000000134</c:v>
                </c:pt>
                <c:pt idx="35">
                  <c:v>6.2809999999999997</c:v>
                </c:pt>
                <c:pt idx="36">
                  <c:v>5.9749999999999996</c:v>
                </c:pt>
                <c:pt idx="37">
                  <c:v>6.3069999999999995</c:v>
                </c:pt>
                <c:pt idx="38">
                  <c:v>5.6619999999999955</c:v>
                </c:pt>
                <c:pt idx="39">
                  <c:v>6.1779999999999955</c:v>
                </c:pt>
                <c:pt idx="40">
                  <c:v>6.4029999999999996</c:v>
                </c:pt>
              </c:numCache>
            </c:numRef>
          </c:yVal>
        </c:ser>
        <c:axId val="76759808"/>
        <c:axId val="76767232"/>
      </c:scatterChart>
      <c:valAx>
        <c:axId val="76759808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100"/>
                </a:pPr>
                <a:r>
                  <a:rPr lang="ca-ES" sz="1100" b="1" i="0" u="none" strike="noStrike" baseline="0"/>
                  <a:t>% d'immigrants a batxillerat</a:t>
                </a:r>
                <a:endParaRPr lang="ca-ES" sz="1100"/>
              </a:p>
            </c:rich>
          </c:tx>
          <c:layout>
            <c:manualLayout>
              <c:xMode val="edge"/>
              <c:yMode val="edge"/>
              <c:x val="0.32326406250000006"/>
              <c:y val="0.94004805555555571"/>
            </c:manualLayout>
          </c:layout>
        </c:title>
        <c:numFmt formatCode="0.0%" sourceLinked="0"/>
        <c:tickLblPos val="nextTo"/>
        <c:txPr>
          <a:bodyPr/>
          <a:lstStyle/>
          <a:p>
            <a:pPr>
              <a:defRPr sz="1000"/>
            </a:pPr>
            <a:endParaRPr lang="ca-ES"/>
          </a:p>
        </c:txPr>
        <c:crossAx val="76767232"/>
        <c:crosses val="autoZero"/>
        <c:crossBetween val="midCat"/>
      </c:valAx>
      <c:valAx>
        <c:axId val="76767232"/>
        <c:scaling>
          <c:orientation val="minMax"/>
          <c:max val="8"/>
          <c:min val="0"/>
        </c:scaling>
        <c:axPos val="l"/>
        <c:majorGridlines/>
        <c:title>
          <c:tx>
            <c:rich>
              <a:bodyPr/>
              <a:lstStyle/>
              <a:p>
                <a:pPr>
                  <a:defRPr sz="1100" b="1"/>
                </a:pPr>
                <a:r>
                  <a:rPr lang="ca-ES" sz="1100" b="1" i="0" u="none" strike="noStrike" baseline="0"/>
                  <a:t>Mitjana  PAU</a:t>
                </a:r>
                <a:endParaRPr lang="ca-ES" sz="1100" b="1"/>
              </a:p>
            </c:rich>
          </c:tx>
          <c:layout>
            <c:manualLayout>
              <c:xMode val="edge"/>
              <c:yMode val="edge"/>
              <c:x val="6.2387438182929722E-3"/>
              <c:y val="0.33608074353024869"/>
            </c:manualLayout>
          </c:layout>
        </c:title>
        <c:numFmt formatCode="0.0" sourceLinked="0"/>
        <c:tickLblPos val="nextTo"/>
        <c:txPr>
          <a:bodyPr/>
          <a:lstStyle/>
          <a:p>
            <a:pPr>
              <a:defRPr sz="1000"/>
            </a:pPr>
            <a:endParaRPr lang="ca-ES"/>
          </a:p>
        </c:txPr>
        <c:crossAx val="76759808"/>
        <c:crosses val="autoZero"/>
        <c:crossBetween val="midCat"/>
        <c:majorUnit val="2"/>
      </c:valAx>
      <c:spPr>
        <a:ln w="12700">
          <a:solidFill>
            <a:schemeClr val="tx1"/>
          </a:solidFill>
        </a:ln>
      </c:spPr>
    </c:plotArea>
    <c:plotVisOnly val="1"/>
  </c:chart>
  <c:spPr>
    <a:solidFill>
      <a:schemeClr val="bg1"/>
    </a:solidFill>
    <a:ln w="38100">
      <a:solidFill>
        <a:schemeClr val="tx1"/>
      </a:solidFill>
    </a:ln>
  </c:sp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ca-ES"/>
  <c:chart>
    <c:title>
      <c:tx>
        <c:rich>
          <a:bodyPr/>
          <a:lstStyle/>
          <a:p>
            <a:pPr>
              <a:defRPr sz="1400"/>
            </a:pPr>
            <a:r>
              <a:rPr lang="es-ES" sz="1400" dirty="0" err="1" smtClean="0"/>
              <a:t>Percentatge</a:t>
            </a:r>
            <a:r>
              <a:rPr lang="es-ES" sz="1400" baseline="0" dirty="0" smtClean="0"/>
              <a:t> </a:t>
            </a:r>
            <a:r>
              <a:rPr lang="es-ES" sz="1400" dirty="0" err="1" smtClean="0"/>
              <a:t>d'aprovats</a:t>
            </a:r>
            <a:r>
              <a:rPr lang="es-ES" sz="1400" baseline="0" dirty="0" smtClean="0"/>
              <a:t> </a:t>
            </a:r>
            <a:r>
              <a:rPr lang="es-ES" sz="1400" baseline="0" dirty="0"/>
              <a:t>de les </a:t>
            </a:r>
            <a:r>
              <a:rPr lang="es-ES" sz="1400" dirty="0"/>
              <a:t>PAU</a:t>
            </a:r>
            <a:r>
              <a:rPr lang="es-ES" sz="1400" baseline="0" dirty="0"/>
              <a:t> vs </a:t>
            </a:r>
            <a:r>
              <a:rPr lang="es-ES" sz="1400" baseline="0" dirty="0" err="1"/>
              <a:t>l'educació</a:t>
            </a:r>
            <a:r>
              <a:rPr lang="es-ES" sz="1400" baseline="0" dirty="0"/>
              <a:t> pública</a:t>
            </a:r>
            <a:endParaRPr lang="es-ES" sz="1400" dirty="0"/>
          </a:p>
        </c:rich>
      </c:tx>
      <c:layout>
        <c:manualLayout>
          <c:xMode val="edge"/>
          <c:yMode val="edge"/>
          <c:x val="0.13792048611111116"/>
          <c:y val="1.3202777777777783E-3"/>
        </c:manualLayout>
      </c:layout>
    </c:title>
    <c:plotArea>
      <c:layout>
        <c:manualLayout>
          <c:layoutTarget val="inner"/>
          <c:xMode val="edge"/>
          <c:yMode val="edge"/>
          <c:x val="0.13678298611111112"/>
          <c:y val="0.17887972222222223"/>
          <c:w val="0.78863211805555555"/>
          <c:h val="0.66233500000000012"/>
        </c:manualLayout>
      </c:layout>
      <c:scatterChart>
        <c:scatterStyle val="lineMarker"/>
        <c:ser>
          <c:idx val="0"/>
          <c:order val="0"/>
          <c:spPr>
            <a:ln w="28575">
              <a:noFill/>
            </a:ln>
          </c:spPr>
          <c:marker>
            <c:symbol val="diamond"/>
            <c:size val="3"/>
            <c:spPr>
              <a:solidFill>
                <a:srgbClr val="00B050"/>
              </a:solidFill>
              <a:ln>
                <a:noFill/>
              </a:ln>
            </c:spPr>
          </c:marker>
          <c:xVal>
            <c:numRef>
              <c:f>'alumnes de la publica'!$C$3:$C$43</c:f>
              <c:numCache>
                <c:formatCode>0.00%</c:formatCode>
                <c:ptCount val="41"/>
                <c:pt idx="0">
                  <c:v>1</c:v>
                </c:pt>
                <c:pt idx="1">
                  <c:v>0.94478063540090773</c:v>
                </c:pt>
                <c:pt idx="2">
                  <c:v>0.79289940828402694</c:v>
                </c:pt>
                <c:pt idx="3">
                  <c:v>1</c:v>
                </c:pt>
                <c:pt idx="4">
                  <c:v>1</c:v>
                </c:pt>
                <c:pt idx="5">
                  <c:v>0.78729915837796449</c:v>
                </c:pt>
                <c:pt idx="6">
                  <c:v>0.83970588235294163</c:v>
                </c:pt>
                <c:pt idx="7">
                  <c:v>0.8101321585903084</c:v>
                </c:pt>
                <c:pt idx="8">
                  <c:v>0.8569587628866</c:v>
                </c:pt>
                <c:pt idx="9">
                  <c:v>0.84728682170542557</c:v>
                </c:pt>
                <c:pt idx="10">
                  <c:v>0.75372279495990835</c:v>
                </c:pt>
                <c:pt idx="11">
                  <c:v>0.85128805620609216</c:v>
                </c:pt>
                <c:pt idx="12">
                  <c:v>0.39561823218332931</c:v>
                </c:pt>
                <c:pt idx="13">
                  <c:v>0.90103092783505156</c:v>
                </c:pt>
                <c:pt idx="14">
                  <c:v>1</c:v>
                </c:pt>
                <c:pt idx="15">
                  <c:v>1</c:v>
                </c:pt>
                <c:pt idx="16">
                  <c:v>0.90476190476190221</c:v>
                </c:pt>
                <c:pt idx="17">
                  <c:v>1</c:v>
                </c:pt>
                <c:pt idx="18">
                  <c:v>1</c:v>
                </c:pt>
                <c:pt idx="19">
                  <c:v>0.69730392156862742</c:v>
                </c:pt>
                <c:pt idx="20">
                  <c:v>0.67079107505071556</c:v>
                </c:pt>
                <c:pt idx="21">
                  <c:v>1</c:v>
                </c:pt>
                <c:pt idx="22">
                  <c:v>0.7908847184986596</c:v>
                </c:pt>
                <c:pt idx="23">
                  <c:v>0.70358649789029537</c:v>
                </c:pt>
                <c:pt idx="24">
                  <c:v>1</c:v>
                </c:pt>
                <c:pt idx="25">
                  <c:v>1</c:v>
                </c:pt>
                <c:pt idx="26">
                  <c:v>1</c:v>
                </c:pt>
                <c:pt idx="27">
                  <c:v>0.62845849802371834</c:v>
                </c:pt>
                <c:pt idx="28">
                  <c:v>1</c:v>
                </c:pt>
                <c:pt idx="29">
                  <c:v>1</c:v>
                </c:pt>
                <c:pt idx="30">
                  <c:v>0.69312169312169636</c:v>
                </c:pt>
                <c:pt idx="31">
                  <c:v>1</c:v>
                </c:pt>
                <c:pt idx="32">
                  <c:v>0.65300849021779628</c:v>
                </c:pt>
                <c:pt idx="33">
                  <c:v>0.94218857536132139</c:v>
                </c:pt>
                <c:pt idx="34">
                  <c:v>0.67816091954022983</c:v>
                </c:pt>
                <c:pt idx="35">
                  <c:v>0.73392612859097162</c:v>
                </c:pt>
                <c:pt idx="36">
                  <c:v>1</c:v>
                </c:pt>
                <c:pt idx="37">
                  <c:v>0.88427947598253276</c:v>
                </c:pt>
                <c:pt idx="38">
                  <c:v>1</c:v>
                </c:pt>
                <c:pt idx="39">
                  <c:v>0.70068685305214273</c:v>
                </c:pt>
                <c:pt idx="40">
                  <c:v>0.79046309032553852</c:v>
                </c:pt>
              </c:numCache>
            </c:numRef>
          </c:xVal>
          <c:yVal>
            <c:numRef>
              <c:f>'alumnes de la publica'!$D$3:$D$43</c:f>
              <c:numCache>
                <c:formatCode>0.00%</c:formatCode>
                <c:ptCount val="41"/>
                <c:pt idx="0">
                  <c:v>0.96750000000000003</c:v>
                </c:pt>
                <c:pt idx="1">
                  <c:v>0.95690000000000064</c:v>
                </c:pt>
                <c:pt idx="2">
                  <c:v>0.98139999999999949</c:v>
                </c:pt>
                <c:pt idx="3">
                  <c:v>0.96880000000000255</c:v>
                </c:pt>
                <c:pt idx="4">
                  <c:v>1</c:v>
                </c:pt>
                <c:pt idx="5">
                  <c:v>0.9777000000000029</c:v>
                </c:pt>
                <c:pt idx="6">
                  <c:v>0.92330000000000001</c:v>
                </c:pt>
                <c:pt idx="7">
                  <c:v>0.95909999999999995</c:v>
                </c:pt>
                <c:pt idx="8">
                  <c:v>0.93389999999999995</c:v>
                </c:pt>
                <c:pt idx="9">
                  <c:v>0.92659999999999998</c:v>
                </c:pt>
                <c:pt idx="10">
                  <c:v>0.94870000000000065</c:v>
                </c:pt>
                <c:pt idx="11">
                  <c:v>0.95740000000000003</c:v>
                </c:pt>
                <c:pt idx="12">
                  <c:v>0.95950000000000002</c:v>
                </c:pt>
                <c:pt idx="13">
                  <c:v>0.96450000000000002</c:v>
                </c:pt>
                <c:pt idx="14">
                  <c:v>0.92859999999999998</c:v>
                </c:pt>
                <c:pt idx="15">
                  <c:v>0.9706000000000029</c:v>
                </c:pt>
                <c:pt idx="16">
                  <c:v>0.96470000000000289</c:v>
                </c:pt>
                <c:pt idx="17">
                  <c:v>0.9706000000000029</c:v>
                </c:pt>
                <c:pt idx="18">
                  <c:v>0.97690000000000254</c:v>
                </c:pt>
                <c:pt idx="19">
                  <c:v>0.95380000000000065</c:v>
                </c:pt>
                <c:pt idx="20">
                  <c:v>0.94510000000000005</c:v>
                </c:pt>
                <c:pt idx="21">
                  <c:v>0.95270000000000254</c:v>
                </c:pt>
                <c:pt idx="22">
                  <c:v>0.97100000000000064</c:v>
                </c:pt>
                <c:pt idx="23">
                  <c:v>0.96140000000000003</c:v>
                </c:pt>
                <c:pt idx="24">
                  <c:v>0.95450000000000002</c:v>
                </c:pt>
                <c:pt idx="25">
                  <c:v>0.84210000000000063</c:v>
                </c:pt>
                <c:pt idx="26">
                  <c:v>0.9646000000000029</c:v>
                </c:pt>
                <c:pt idx="27">
                  <c:v>0.93259999999999998</c:v>
                </c:pt>
                <c:pt idx="28">
                  <c:v>0.94740000000000002</c:v>
                </c:pt>
                <c:pt idx="29" formatCode="0%">
                  <c:v>1</c:v>
                </c:pt>
                <c:pt idx="30">
                  <c:v>0.95450000000000002</c:v>
                </c:pt>
                <c:pt idx="31">
                  <c:v>0.96830000000000005</c:v>
                </c:pt>
                <c:pt idx="32">
                  <c:v>0.93059999999999998</c:v>
                </c:pt>
                <c:pt idx="33">
                  <c:v>0.94180000000000064</c:v>
                </c:pt>
                <c:pt idx="34">
                  <c:v>0.97920000000000063</c:v>
                </c:pt>
                <c:pt idx="35">
                  <c:v>0.95160000000000278</c:v>
                </c:pt>
                <c:pt idx="36">
                  <c:v>0.92310000000000003</c:v>
                </c:pt>
                <c:pt idx="37">
                  <c:v>0.96080000000000065</c:v>
                </c:pt>
                <c:pt idx="38">
                  <c:v>0.9032</c:v>
                </c:pt>
                <c:pt idx="39">
                  <c:v>0.95330000000000004</c:v>
                </c:pt>
                <c:pt idx="40">
                  <c:v>0.96440000000000003</c:v>
                </c:pt>
              </c:numCache>
            </c:numRef>
          </c:yVal>
        </c:ser>
        <c:axId val="76778880"/>
        <c:axId val="83655296"/>
      </c:scatterChart>
      <c:valAx>
        <c:axId val="76778880"/>
        <c:scaling>
          <c:orientation val="minMax"/>
          <c:max val="1"/>
        </c:scaling>
        <c:axPos val="b"/>
        <c:title>
          <c:tx>
            <c:rich>
              <a:bodyPr/>
              <a:lstStyle/>
              <a:p>
                <a:pPr algn="ctr">
                  <a:defRPr sz="1100"/>
                </a:pPr>
                <a:r>
                  <a:rPr lang="es-ES" sz="1100" b="1" i="0" u="none" strike="noStrike" baseline="0"/>
                  <a:t>%alumnes de batxillerat en centres públics</a:t>
                </a:r>
                <a:endParaRPr lang="es-ES" sz="1100"/>
              </a:p>
            </c:rich>
          </c:tx>
          <c:layout>
            <c:manualLayout>
              <c:xMode val="edge"/>
              <c:yMode val="edge"/>
              <c:x val="0.21192309027777781"/>
              <c:y val="0.93689555555555581"/>
            </c:manualLayout>
          </c:layout>
        </c:title>
        <c:numFmt formatCode="0.0%" sourceLinked="0"/>
        <c:tickLblPos val="nextTo"/>
        <c:txPr>
          <a:bodyPr/>
          <a:lstStyle/>
          <a:p>
            <a:pPr>
              <a:defRPr sz="1000"/>
            </a:pPr>
            <a:endParaRPr lang="ca-ES"/>
          </a:p>
        </c:txPr>
        <c:crossAx val="83655296"/>
        <c:crosses val="autoZero"/>
        <c:crossBetween val="midCat"/>
        <c:majorUnit val="0.2"/>
      </c:valAx>
      <c:valAx>
        <c:axId val="83655296"/>
        <c:scaling>
          <c:orientation val="minMax"/>
          <c:max val="1"/>
          <c:min val="0.8"/>
        </c:scaling>
        <c:axPos val="l"/>
        <c:majorGridlines/>
        <c:title>
          <c:tx>
            <c:rich>
              <a:bodyPr/>
              <a:lstStyle/>
              <a:p>
                <a:pPr>
                  <a:defRPr sz="1100"/>
                </a:pPr>
                <a:r>
                  <a:rPr lang="es-ES" sz="1100" b="1" i="0" u="none" strike="noStrike" baseline="0"/>
                  <a:t>% aprovats PAU</a:t>
                </a:r>
                <a:endParaRPr lang="es-ES" sz="1100"/>
              </a:p>
            </c:rich>
          </c:tx>
          <c:layout>
            <c:manualLayout>
              <c:xMode val="edge"/>
              <c:yMode val="edge"/>
              <c:x val="5.9749691936079874E-3"/>
              <c:y val="0.30534646937248983"/>
            </c:manualLayout>
          </c:layout>
        </c:title>
        <c:numFmt formatCode="0%" sourceLinked="0"/>
        <c:tickLblPos val="nextTo"/>
        <c:txPr>
          <a:bodyPr/>
          <a:lstStyle/>
          <a:p>
            <a:pPr>
              <a:defRPr sz="1000"/>
            </a:pPr>
            <a:endParaRPr lang="ca-ES"/>
          </a:p>
        </c:txPr>
        <c:crossAx val="76778880"/>
        <c:crosses val="autoZero"/>
        <c:crossBetween val="midCat"/>
        <c:majorUnit val="0.05"/>
      </c:valAx>
      <c:spPr>
        <a:ln w="12700">
          <a:solidFill>
            <a:schemeClr val="tx1"/>
          </a:solidFill>
        </a:ln>
      </c:spPr>
    </c:plotArea>
    <c:plotVisOnly val="1"/>
  </c:chart>
  <c:spPr>
    <a:solidFill>
      <a:schemeClr val="bg1"/>
    </a:solidFill>
    <a:ln w="38100">
      <a:solidFill>
        <a:schemeClr val="tx1"/>
      </a:solidFill>
    </a:ln>
  </c:sp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0D3D47-B779-44ED-A9B8-8CEAF1BF9424}" type="datetimeFigureOut">
              <a:rPr lang="ca-ES" smtClean="0"/>
              <a:pPr/>
              <a:t>08/06/2012</a:t>
            </a:fld>
            <a:endParaRPr lang="ca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0B3769-ECA6-4B68-A922-48B9D73C88EA}" type="slidenum">
              <a:rPr lang="ca-ES" smtClean="0"/>
              <a:pPr/>
              <a:t>‹Nº›</a:t>
            </a:fld>
            <a:endParaRPr lang="ca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C33A5A-57C0-4672-AD00-3889FA46AAE5}" type="datetimeFigureOut">
              <a:rPr lang="es-ES" smtClean="0"/>
              <a:pPr/>
              <a:t>08/06/2012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914BA8-84CE-442C-857B-27EC288B57A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914BA8-84CE-442C-857B-27EC288B57A9}" type="slidenum">
              <a:rPr lang="es-ES" smtClean="0"/>
              <a:pPr/>
              <a:t>1</a:t>
            </a:fld>
            <a:endParaRPr lang="es-E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914BA8-84CE-442C-857B-27EC288B57A9}" type="slidenum">
              <a:rPr lang="es-ES" smtClean="0"/>
              <a:pPr/>
              <a:t>17</a:t>
            </a:fld>
            <a:endParaRPr lang="es-E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914BA8-84CE-442C-857B-27EC288B57A9}" type="slidenum">
              <a:rPr lang="es-ES" smtClean="0"/>
              <a:pPr/>
              <a:t>18</a:t>
            </a:fld>
            <a:endParaRPr lang="es-E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914BA8-84CE-442C-857B-27EC288B57A9}" type="slidenum">
              <a:rPr lang="es-ES" smtClean="0"/>
              <a:pPr/>
              <a:t>19</a:t>
            </a:fld>
            <a:endParaRPr lang="es-E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914BA8-84CE-442C-857B-27EC288B57A9}" type="slidenum">
              <a:rPr lang="es-ES" smtClean="0"/>
              <a:pPr/>
              <a:t>20</a:t>
            </a:fld>
            <a:endParaRPr lang="es-E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914BA8-84CE-442C-857B-27EC288B57A9}" type="slidenum">
              <a:rPr lang="es-ES" smtClean="0"/>
              <a:pPr/>
              <a:t>21</a:t>
            </a:fld>
            <a:endParaRPr lang="es-E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914BA8-84CE-442C-857B-27EC288B57A9}" type="slidenum">
              <a:rPr lang="es-ES" smtClean="0"/>
              <a:pPr/>
              <a:t>22</a:t>
            </a:fld>
            <a:endParaRPr lang="es-E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914BA8-84CE-442C-857B-27EC288B57A9}" type="slidenum">
              <a:rPr lang="es-ES" smtClean="0"/>
              <a:pPr/>
              <a:t>23</a:t>
            </a:fld>
            <a:endParaRPr lang="es-E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914BA8-84CE-442C-857B-27EC288B57A9}" type="slidenum">
              <a:rPr lang="es-ES" smtClean="0"/>
              <a:pPr/>
              <a:t>24</a:t>
            </a:fld>
            <a:endParaRPr lang="es-E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914BA8-84CE-442C-857B-27EC288B57A9}" type="slidenum">
              <a:rPr lang="es-ES" smtClean="0"/>
              <a:pPr/>
              <a:t>25</a:t>
            </a:fld>
            <a:endParaRPr lang="es-E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914BA8-84CE-442C-857B-27EC288B57A9}" type="slidenum">
              <a:rPr lang="es-ES" smtClean="0"/>
              <a:pPr/>
              <a:t>26</a:t>
            </a:fld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914BA8-84CE-442C-857B-27EC288B57A9}" type="slidenum">
              <a:rPr lang="es-ES" smtClean="0"/>
              <a:pPr/>
              <a:t>2</a:t>
            </a:fld>
            <a:endParaRPr lang="es-E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914BA8-84CE-442C-857B-27EC288B57A9}" type="slidenum">
              <a:rPr lang="es-ES" smtClean="0"/>
              <a:pPr/>
              <a:t>27</a:t>
            </a:fld>
            <a:endParaRPr lang="es-E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914BA8-84CE-442C-857B-27EC288B57A9}" type="slidenum">
              <a:rPr lang="es-ES" smtClean="0"/>
              <a:pPr/>
              <a:t>31</a:t>
            </a:fld>
            <a:endParaRPr lang="es-E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914BA8-84CE-442C-857B-27EC288B57A9}" type="slidenum">
              <a:rPr lang="es-ES" smtClean="0"/>
              <a:pPr/>
              <a:t>9</a:t>
            </a:fld>
            <a:endParaRPr lang="es-E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914BA8-84CE-442C-857B-27EC288B57A9}" type="slidenum">
              <a:rPr lang="es-ES" smtClean="0"/>
              <a:pPr/>
              <a:t>10</a:t>
            </a:fld>
            <a:endParaRPr lang="es-E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914BA8-84CE-442C-857B-27EC288B57A9}" type="slidenum">
              <a:rPr lang="es-ES" smtClean="0"/>
              <a:pPr/>
              <a:t>11</a:t>
            </a:fld>
            <a:endParaRPr lang="es-E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914BA8-84CE-442C-857B-27EC288B57A9}" type="slidenum">
              <a:rPr lang="es-ES" smtClean="0"/>
              <a:pPr/>
              <a:t>12</a:t>
            </a:fld>
            <a:endParaRPr lang="es-E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914BA8-84CE-442C-857B-27EC288B57A9}" type="slidenum">
              <a:rPr lang="es-ES" smtClean="0"/>
              <a:pPr/>
              <a:t>13</a:t>
            </a:fld>
            <a:endParaRPr lang="es-E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914BA8-84CE-442C-857B-27EC288B57A9}" type="slidenum">
              <a:rPr lang="es-ES" smtClean="0"/>
              <a:pPr/>
              <a:t>14</a:t>
            </a:fld>
            <a:endParaRPr lang="es-E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914BA8-84CE-442C-857B-27EC288B57A9}" type="slidenum">
              <a:rPr lang="es-ES" smtClean="0"/>
              <a:pPr/>
              <a:t>16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13 Rectángulo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18 Rectángulo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19 Conector recto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21 Conector recto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26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Elipse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23 Elipse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Elipse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24 Elipse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/>
          <a:lstStyle/>
          <a:p>
            <a:fld id="{FC130DCC-32DE-4E75-BE87-BABA545DC350}" type="datetimeFigureOut">
              <a:rPr lang="es-ES" smtClean="0"/>
              <a:pPr/>
              <a:t>08/06/2012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/>
          <a:lstStyle/>
          <a:p>
            <a:fld id="{10793166-4320-4B67-99B5-A42B81A4C0C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7" name="7 Título"/>
          <p:cNvSpPr txBox="1">
            <a:spLocks/>
          </p:cNvSpPr>
          <p:nvPr userDrawn="1"/>
        </p:nvSpPr>
        <p:spPr>
          <a:xfrm>
            <a:off x="2286000" y="3124200"/>
            <a:ext cx="6172200" cy="1894362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>
              <a:defRPr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000" b="1" i="0" u="none" strike="noStrike" kern="1200" cap="small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Haga clic para modificar el estilo de título del patrón</a:t>
            </a:r>
            <a:endParaRPr kumimoji="0" lang="en-US" sz="3000" b="1" i="0" u="none" strike="noStrike" kern="1200" cap="small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8 Subtítulo"/>
          <p:cNvSpPr>
            <a:spLocks noGrp="1"/>
          </p:cNvSpPr>
          <p:nvPr>
            <p:ph type="subTitle" idx="13"/>
          </p:nvPr>
        </p:nvSpPr>
        <p:spPr>
          <a:xfrm>
            <a:off x="2286000" y="5003322"/>
            <a:ext cx="6172200" cy="1371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9" name="27 Marcador de fecha"/>
          <p:cNvSpPr txBox="1">
            <a:spLocks/>
          </p:cNvSpPr>
          <p:nvPr userDrawn="1"/>
        </p:nvSpPr>
        <p:spPr bwMode="auto">
          <a:xfrm rot="5400000">
            <a:off x="7764621" y="1174097"/>
            <a:ext cx="2286000" cy="381000"/>
          </a:xfrm>
          <a:prstGeom prst="rect">
            <a:avLst/>
          </a:prstGeom>
        </p:spPr>
        <p:txBody>
          <a:bodyPr vert="horz" anchor="ctr" anchorCtr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C130DCC-32DE-4E75-BE87-BABA545DC350}" type="datetimeFigureOut">
              <a:rPr kumimoji="0" lang="es-E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08/06/2012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9 Rectángulo"/>
          <p:cNvSpPr/>
          <p:nvPr userDrawn="1"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 userDrawn="1"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 userDrawn="1"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Rectángulo"/>
          <p:cNvSpPr/>
          <p:nvPr userDrawn="1"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13 Conector recto"/>
          <p:cNvSpPr>
            <a:spLocks noChangeShapeType="1"/>
          </p:cNvSpPr>
          <p:nvPr userDrawn="1"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Conector recto"/>
          <p:cNvSpPr>
            <a:spLocks noChangeShapeType="1"/>
          </p:cNvSpPr>
          <p:nvPr userDrawn="1"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Conector recto"/>
          <p:cNvSpPr>
            <a:spLocks noChangeShapeType="1"/>
          </p:cNvSpPr>
          <p:nvPr userDrawn="1"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16 Conector recto"/>
          <p:cNvSpPr>
            <a:spLocks noChangeShapeType="1"/>
          </p:cNvSpPr>
          <p:nvPr userDrawn="1"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Conector recto"/>
          <p:cNvSpPr>
            <a:spLocks noChangeShapeType="1"/>
          </p:cNvSpPr>
          <p:nvPr userDrawn="1"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18 Conector recto"/>
          <p:cNvSpPr>
            <a:spLocks noChangeShapeType="1"/>
          </p:cNvSpPr>
          <p:nvPr userDrawn="1"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19 Rectángulo"/>
          <p:cNvSpPr/>
          <p:nvPr userDrawn="1"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Elipse"/>
          <p:cNvSpPr/>
          <p:nvPr userDrawn="1"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21 Elipse"/>
          <p:cNvSpPr/>
          <p:nvPr userDrawn="1"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Elipse"/>
          <p:cNvSpPr/>
          <p:nvPr userDrawn="1"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23 Elipse"/>
          <p:cNvSpPr/>
          <p:nvPr userDrawn="1"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24 Elipse"/>
          <p:cNvSpPr/>
          <p:nvPr userDrawn="1"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8 Marcador de número de diapositiva"/>
          <p:cNvSpPr txBox="1">
            <a:spLocks/>
          </p:cNvSpPr>
          <p:nvPr userDrawn="1"/>
        </p:nvSpPr>
        <p:spPr bwMode="auto">
          <a:xfrm>
            <a:off x="1325544" y="4928702"/>
            <a:ext cx="609600" cy="517524"/>
          </a:xfrm>
          <a:prstGeom prst="rect">
            <a:avLst/>
          </a:prstGeom>
        </p:spPr>
        <p:txBody>
          <a:bodyPr vert="horz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0793166-4320-4B67-99B5-A42B81A4C0CC}" type="slidenum">
              <a:rPr kumimoji="0" lang="es-ES" sz="14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ES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  <a:prstGeom prst="rect">
            <a:avLst/>
          </a:prstGeo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/>
          <a:lstStyle/>
          <a:p>
            <a:fld id="{FC130DCC-32DE-4E75-BE87-BABA545DC350}" type="datetimeFigureOut">
              <a:rPr lang="es-ES" smtClean="0"/>
              <a:pPr/>
              <a:t>08/06/2012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/>
          <a:lstStyle/>
          <a:p>
            <a:fld id="{10793166-4320-4B67-99B5-A42B81A4C0C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7" name="7 Título"/>
          <p:cNvSpPr txBox="1">
            <a:spLocks/>
          </p:cNvSpPr>
          <p:nvPr userDrawn="1"/>
        </p:nvSpPr>
        <p:spPr>
          <a:xfrm>
            <a:off x="2286000" y="3124200"/>
            <a:ext cx="6172200" cy="1894362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>
              <a:defRPr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000" b="1" i="0" u="none" strike="noStrike" kern="1200" cap="small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Haga clic para modificar el estilo de título del patrón</a:t>
            </a:r>
            <a:endParaRPr kumimoji="0" lang="en-US" sz="3000" b="1" i="0" u="none" strike="noStrike" kern="1200" cap="small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8 Subtítulo"/>
          <p:cNvSpPr>
            <a:spLocks noGrp="1"/>
          </p:cNvSpPr>
          <p:nvPr>
            <p:ph type="subTitle" idx="13"/>
          </p:nvPr>
        </p:nvSpPr>
        <p:spPr>
          <a:xfrm>
            <a:off x="2286000" y="5003322"/>
            <a:ext cx="6172200" cy="1371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9" name="27 Marcador de fecha"/>
          <p:cNvSpPr txBox="1">
            <a:spLocks/>
          </p:cNvSpPr>
          <p:nvPr userDrawn="1"/>
        </p:nvSpPr>
        <p:spPr bwMode="auto">
          <a:xfrm rot="5400000">
            <a:off x="7764621" y="1174097"/>
            <a:ext cx="2286000" cy="381000"/>
          </a:xfrm>
          <a:prstGeom prst="rect">
            <a:avLst/>
          </a:prstGeom>
        </p:spPr>
        <p:txBody>
          <a:bodyPr vert="horz" anchor="ctr" anchorCtr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C130DCC-32DE-4E75-BE87-BABA545DC350}" type="datetimeFigureOut">
              <a:rPr kumimoji="0" lang="es-E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08/06/2012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9 Rectángulo"/>
          <p:cNvSpPr/>
          <p:nvPr userDrawn="1"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 userDrawn="1"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 userDrawn="1"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Rectángulo"/>
          <p:cNvSpPr/>
          <p:nvPr userDrawn="1"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13 Conector recto"/>
          <p:cNvSpPr>
            <a:spLocks noChangeShapeType="1"/>
          </p:cNvSpPr>
          <p:nvPr userDrawn="1"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Conector recto"/>
          <p:cNvSpPr>
            <a:spLocks noChangeShapeType="1"/>
          </p:cNvSpPr>
          <p:nvPr userDrawn="1"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Conector recto"/>
          <p:cNvSpPr>
            <a:spLocks noChangeShapeType="1"/>
          </p:cNvSpPr>
          <p:nvPr userDrawn="1"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16 Conector recto"/>
          <p:cNvSpPr>
            <a:spLocks noChangeShapeType="1"/>
          </p:cNvSpPr>
          <p:nvPr userDrawn="1"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Conector recto"/>
          <p:cNvSpPr>
            <a:spLocks noChangeShapeType="1"/>
          </p:cNvSpPr>
          <p:nvPr userDrawn="1"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18 Conector recto"/>
          <p:cNvSpPr>
            <a:spLocks noChangeShapeType="1"/>
          </p:cNvSpPr>
          <p:nvPr userDrawn="1"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19 Rectángulo"/>
          <p:cNvSpPr/>
          <p:nvPr userDrawn="1"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Elipse"/>
          <p:cNvSpPr/>
          <p:nvPr userDrawn="1"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21 Elipse"/>
          <p:cNvSpPr/>
          <p:nvPr userDrawn="1"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Elipse"/>
          <p:cNvSpPr/>
          <p:nvPr userDrawn="1"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23 Elipse"/>
          <p:cNvSpPr/>
          <p:nvPr userDrawn="1"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24 Elipse"/>
          <p:cNvSpPr/>
          <p:nvPr userDrawn="1"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8 Marcador de número de diapositiva"/>
          <p:cNvSpPr txBox="1">
            <a:spLocks/>
          </p:cNvSpPr>
          <p:nvPr userDrawn="1"/>
        </p:nvSpPr>
        <p:spPr bwMode="auto">
          <a:xfrm>
            <a:off x="1325544" y="4928702"/>
            <a:ext cx="609600" cy="517524"/>
          </a:xfrm>
          <a:prstGeom prst="rect">
            <a:avLst/>
          </a:prstGeom>
        </p:spPr>
        <p:txBody>
          <a:bodyPr vert="horz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0793166-4320-4B67-99B5-A42B81A4C0CC}" type="slidenum">
              <a:rPr kumimoji="0" lang="es-ES" sz="14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ES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/>
          <a:lstStyle/>
          <a:p>
            <a:fld id="{FC130DCC-32DE-4E75-BE87-BABA545DC350}" type="datetimeFigureOut">
              <a:rPr lang="es-ES" smtClean="0"/>
              <a:pPr/>
              <a:t>08/06/2012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/>
          <a:lstStyle/>
          <a:p>
            <a:fld id="{10793166-4320-4B67-99B5-A42B81A4C0C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Rectángulo"/>
          <p:cNvSpPr/>
          <p:nvPr userDrawn="1"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14 Rectángulo"/>
          <p:cNvSpPr/>
          <p:nvPr userDrawn="1"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6" name="15 Rectángulo"/>
          <p:cNvSpPr/>
          <p:nvPr userDrawn="1"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7" name="16 Rectángulo"/>
          <p:cNvSpPr/>
          <p:nvPr userDrawn="1"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8" name="17 Conector recto"/>
          <p:cNvSpPr>
            <a:spLocks noChangeShapeType="1"/>
          </p:cNvSpPr>
          <p:nvPr userDrawn="1"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18 Conector recto"/>
          <p:cNvSpPr>
            <a:spLocks noChangeShapeType="1"/>
          </p:cNvSpPr>
          <p:nvPr userDrawn="1"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19 Conector recto"/>
          <p:cNvSpPr>
            <a:spLocks noChangeShapeType="1"/>
          </p:cNvSpPr>
          <p:nvPr userDrawn="1"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1" name="20 Conector recto"/>
          <p:cNvSpPr>
            <a:spLocks noChangeShapeType="1"/>
          </p:cNvSpPr>
          <p:nvPr userDrawn="1"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21 Conector recto"/>
          <p:cNvSpPr>
            <a:spLocks noChangeShapeType="1"/>
          </p:cNvSpPr>
          <p:nvPr userDrawn="1"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3" name="22 Conector recto"/>
          <p:cNvSpPr>
            <a:spLocks noChangeShapeType="1"/>
          </p:cNvSpPr>
          <p:nvPr userDrawn="1"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4" name="23 Rectángulo"/>
          <p:cNvSpPr/>
          <p:nvPr userDrawn="1"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24 Elipse"/>
          <p:cNvSpPr/>
          <p:nvPr userDrawn="1"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Elipse"/>
          <p:cNvSpPr/>
          <p:nvPr userDrawn="1"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26 Elipse"/>
          <p:cNvSpPr/>
          <p:nvPr userDrawn="1"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8" name="27 Elipse"/>
          <p:cNvSpPr/>
          <p:nvPr userDrawn="1"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28 Elipse"/>
          <p:cNvSpPr/>
          <p:nvPr userDrawn="1"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16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18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19 Elipse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Elipse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21 Elipse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Elipse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Conector recto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Rectángulo"/>
          <p:cNvSpPr/>
          <p:nvPr userDrawn="1"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13 Rectángulo"/>
          <p:cNvSpPr/>
          <p:nvPr userDrawn="1"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14 Rectángulo"/>
          <p:cNvSpPr/>
          <p:nvPr userDrawn="1"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6" name="15 Rectángulo"/>
          <p:cNvSpPr/>
          <p:nvPr userDrawn="1"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7" name="16 Conector recto"/>
          <p:cNvSpPr>
            <a:spLocks noChangeShapeType="1"/>
          </p:cNvSpPr>
          <p:nvPr userDrawn="1"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Conector recto"/>
          <p:cNvSpPr>
            <a:spLocks noChangeShapeType="1"/>
          </p:cNvSpPr>
          <p:nvPr userDrawn="1"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18 Conector recto"/>
          <p:cNvSpPr>
            <a:spLocks noChangeShapeType="1"/>
          </p:cNvSpPr>
          <p:nvPr userDrawn="1"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19 Conector recto"/>
          <p:cNvSpPr>
            <a:spLocks noChangeShapeType="1"/>
          </p:cNvSpPr>
          <p:nvPr userDrawn="1"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1" name="20 Conector recto"/>
          <p:cNvSpPr>
            <a:spLocks noChangeShapeType="1"/>
          </p:cNvSpPr>
          <p:nvPr userDrawn="1"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21 Conector recto"/>
          <p:cNvSpPr>
            <a:spLocks noChangeShapeType="1"/>
          </p:cNvSpPr>
          <p:nvPr userDrawn="1"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3" name="22 Rectángulo"/>
          <p:cNvSpPr/>
          <p:nvPr userDrawn="1"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23 Elipse"/>
          <p:cNvSpPr/>
          <p:nvPr userDrawn="1"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24 Elipse"/>
          <p:cNvSpPr/>
          <p:nvPr userDrawn="1"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Elipse"/>
          <p:cNvSpPr/>
          <p:nvPr userDrawn="1"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26 Elipse"/>
          <p:cNvSpPr/>
          <p:nvPr userDrawn="1"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8" name="27 Elipse"/>
          <p:cNvSpPr/>
          <p:nvPr userDrawn="1"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16 Rectángulo"/>
          <p:cNvSpPr/>
          <p:nvPr userDrawn="1"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8" name="17 Rectángulo"/>
          <p:cNvSpPr/>
          <p:nvPr userDrawn="1"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18 Rectángulo"/>
          <p:cNvSpPr/>
          <p:nvPr userDrawn="1"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0" name="19 Rectángulo"/>
          <p:cNvSpPr/>
          <p:nvPr userDrawn="1"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1" name="20 Conector recto"/>
          <p:cNvSpPr>
            <a:spLocks noChangeShapeType="1"/>
          </p:cNvSpPr>
          <p:nvPr userDrawn="1"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21 Conector recto"/>
          <p:cNvSpPr>
            <a:spLocks noChangeShapeType="1"/>
          </p:cNvSpPr>
          <p:nvPr userDrawn="1"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3" name="22 Conector recto"/>
          <p:cNvSpPr>
            <a:spLocks noChangeShapeType="1"/>
          </p:cNvSpPr>
          <p:nvPr userDrawn="1"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4" name="23 Conector recto"/>
          <p:cNvSpPr>
            <a:spLocks noChangeShapeType="1"/>
          </p:cNvSpPr>
          <p:nvPr userDrawn="1"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5" name="24 Conector recto"/>
          <p:cNvSpPr>
            <a:spLocks noChangeShapeType="1"/>
          </p:cNvSpPr>
          <p:nvPr userDrawn="1"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6" name="25 Conector recto"/>
          <p:cNvSpPr>
            <a:spLocks noChangeShapeType="1"/>
          </p:cNvSpPr>
          <p:nvPr userDrawn="1"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26 Rectángulo"/>
          <p:cNvSpPr/>
          <p:nvPr userDrawn="1"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8" name="27 Elipse"/>
          <p:cNvSpPr/>
          <p:nvPr userDrawn="1"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28 Elipse"/>
          <p:cNvSpPr/>
          <p:nvPr userDrawn="1"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0" name="29 Elipse"/>
          <p:cNvSpPr/>
          <p:nvPr userDrawn="1"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1" name="30 Elipse"/>
          <p:cNvSpPr/>
          <p:nvPr userDrawn="1"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2" name="31 Elipse"/>
          <p:cNvSpPr/>
          <p:nvPr userDrawn="1"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Rectángulo"/>
          <p:cNvSpPr/>
          <p:nvPr userDrawn="1"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Rectángulo"/>
          <p:cNvSpPr/>
          <p:nvPr userDrawn="1"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13 Rectángulo"/>
          <p:cNvSpPr/>
          <p:nvPr userDrawn="1"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14 Rectángulo"/>
          <p:cNvSpPr/>
          <p:nvPr userDrawn="1"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6" name="15 Conector recto"/>
          <p:cNvSpPr>
            <a:spLocks noChangeShapeType="1"/>
          </p:cNvSpPr>
          <p:nvPr userDrawn="1"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16 Conector recto"/>
          <p:cNvSpPr>
            <a:spLocks noChangeShapeType="1"/>
          </p:cNvSpPr>
          <p:nvPr userDrawn="1"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Conector recto"/>
          <p:cNvSpPr>
            <a:spLocks noChangeShapeType="1"/>
          </p:cNvSpPr>
          <p:nvPr userDrawn="1"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18 Conector recto"/>
          <p:cNvSpPr>
            <a:spLocks noChangeShapeType="1"/>
          </p:cNvSpPr>
          <p:nvPr userDrawn="1"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19 Conector recto"/>
          <p:cNvSpPr>
            <a:spLocks noChangeShapeType="1"/>
          </p:cNvSpPr>
          <p:nvPr userDrawn="1"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1" name="20 Conector recto"/>
          <p:cNvSpPr>
            <a:spLocks noChangeShapeType="1"/>
          </p:cNvSpPr>
          <p:nvPr userDrawn="1"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21 Rectángulo"/>
          <p:cNvSpPr/>
          <p:nvPr userDrawn="1"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Elipse"/>
          <p:cNvSpPr/>
          <p:nvPr userDrawn="1"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23 Elipse"/>
          <p:cNvSpPr/>
          <p:nvPr userDrawn="1"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24 Elipse"/>
          <p:cNvSpPr/>
          <p:nvPr userDrawn="1"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Elipse"/>
          <p:cNvSpPr/>
          <p:nvPr userDrawn="1"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26 Elipse"/>
          <p:cNvSpPr/>
          <p:nvPr userDrawn="1"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 userDrawn="1"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 userDrawn="1"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 userDrawn="1"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 userDrawn="1"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Conector recto"/>
          <p:cNvSpPr>
            <a:spLocks noChangeShapeType="1"/>
          </p:cNvSpPr>
          <p:nvPr userDrawn="1"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12 Conector recto"/>
          <p:cNvSpPr>
            <a:spLocks noChangeShapeType="1"/>
          </p:cNvSpPr>
          <p:nvPr userDrawn="1"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Conector recto"/>
          <p:cNvSpPr>
            <a:spLocks noChangeShapeType="1"/>
          </p:cNvSpPr>
          <p:nvPr userDrawn="1"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Conector recto"/>
          <p:cNvSpPr>
            <a:spLocks noChangeShapeType="1"/>
          </p:cNvSpPr>
          <p:nvPr userDrawn="1"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Conector recto"/>
          <p:cNvSpPr>
            <a:spLocks noChangeShapeType="1"/>
          </p:cNvSpPr>
          <p:nvPr userDrawn="1"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16 Conector recto"/>
          <p:cNvSpPr>
            <a:spLocks noChangeShapeType="1"/>
          </p:cNvSpPr>
          <p:nvPr userDrawn="1"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Rectángulo"/>
          <p:cNvSpPr/>
          <p:nvPr userDrawn="1"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18 Elipse"/>
          <p:cNvSpPr/>
          <p:nvPr userDrawn="1"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19 Elipse"/>
          <p:cNvSpPr/>
          <p:nvPr userDrawn="1"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Elipse"/>
          <p:cNvSpPr/>
          <p:nvPr userDrawn="1"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21 Elipse"/>
          <p:cNvSpPr/>
          <p:nvPr userDrawn="1"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Elipse"/>
          <p:cNvSpPr/>
          <p:nvPr userDrawn="1"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  <a:prstGeom prst="rect">
            <a:avLst/>
          </a:prstGeo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17 Marcador de contenido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  <a:prstGeom prst="rect">
            <a:avLst/>
          </a:prstGeo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1" name="20 Marcador de fecha"/>
          <p:cNvSpPr>
            <a:spLocks noGrp="1"/>
          </p:cNvSpPr>
          <p:nvPr>
            <p:ph type="dt" sz="half" idx="14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rtlCol="0"/>
          <a:lstStyle/>
          <a:p>
            <a:fld id="{FC130DCC-32DE-4E75-BE87-BABA545DC350}" type="datetimeFigureOut">
              <a:rPr lang="es-ES" smtClean="0"/>
              <a:pPr/>
              <a:t>08/06/2012</a:t>
            </a:fld>
            <a:endParaRPr lang="es-ES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15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rtlCol="0"/>
          <a:lstStyle/>
          <a:p>
            <a:fld id="{10793166-4320-4B67-99B5-A42B81A4C0C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3" name="22 Marcador de pie de página"/>
          <p:cNvSpPr>
            <a:spLocks noGrp="1"/>
          </p:cNvSpPr>
          <p:nvPr>
            <p:ph type="ftr" sz="quarter" idx="16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rtlCol="0"/>
          <a:lstStyle/>
          <a:p>
            <a:endParaRPr lang="es-ES"/>
          </a:p>
        </p:txBody>
      </p:sp>
      <p:sp>
        <p:nvSpPr>
          <p:cNvPr id="15" name="7 Título"/>
          <p:cNvSpPr txBox="1">
            <a:spLocks/>
          </p:cNvSpPr>
          <p:nvPr userDrawn="1"/>
        </p:nvSpPr>
        <p:spPr>
          <a:xfrm>
            <a:off x="2286000" y="3124200"/>
            <a:ext cx="6172200" cy="1894362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>
              <a:defRPr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000" b="1" i="0" u="none" strike="noStrike" kern="1200" cap="small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Haga clic para modificar el estilo de título del patrón</a:t>
            </a:r>
            <a:endParaRPr kumimoji="0" lang="en-US" sz="3000" b="1" i="0" u="none" strike="noStrike" kern="1200" cap="small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6" name="8 Subtítulo"/>
          <p:cNvSpPr>
            <a:spLocks noGrp="1"/>
          </p:cNvSpPr>
          <p:nvPr>
            <p:ph type="subTitle" idx="17"/>
          </p:nvPr>
        </p:nvSpPr>
        <p:spPr>
          <a:xfrm>
            <a:off x="2286000" y="5003322"/>
            <a:ext cx="6172200" cy="1371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17" name="27 Marcador de fecha"/>
          <p:cNvSpPr txBox="1">
            <a:spLocks/>
          </p:cNvSpPr>
          <p:nvPr userDrawn="1"/>
        </p:nvSpPr>
        <p:spPr bwMode="auto">
          <a:xfrm rot="5400000">
            <a:off x="7764621" y="1174097"/>
            <a:ext cx="2286000" cy="381000"/>
          </a:xfrm>
          <a:prstGeom prst="rect">
            <a:avLst/>
          </a:prstGeom>
        </p:spPr>
        <p:txBody>
          <a:bodyPr vert="horz" anchor="ctr" anchorCtr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C130DCC-32DE-4E75-BE87-BABA545DC350}" type="datetimeFigureOut">
              <a:rPr kumimoji="0" lang="es-E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08/06/2012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" name="18 Rectángulo"/>
          <p:cNvSpPr/>
          <p:nvPr userDrawn="1"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0" name="19 Rectángulo"/>
          <p:cNvSpPr/>
          <p:nvPr userDrawn="1"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23 Rectángulo"/>
          <p:cNvSpPr/>
          <p:nvPr userDrawn="1"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24 Rectángulo"/>
          <p:cNvSpPr/>
          <p:nvPr userDrawn="1"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25 Conector recto"/>
          <p:cNvSpPr>
            <a:spLocks noChangeShapeType="1"/>
          </p:cNvSpPr>
          <p:nvPr userDrawn="1"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26 Conector recto"/>
          <p:cNvSpPr>
            <a:spLocks noChangeShapeType="1"/>
          </p:cNvSpPr>
          <p:nvPr userDrawn="1"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8" name="27 Conector recto"/>
          <p:cNvSpPr>
            <a:spLocks noChangeShapeType="1"/>
          </p:cNvSpPr>
          <p:nvPr userDrawn="1"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28 Conector recto"/>
          <p:cNvSpPr>
            <a:spLocks noChangeShapeType="1"/>
          </p:cNvSpPr>
          <p:nvPr userDrawn="1"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30" name="29 Conector recto"/>
          <p:cNvSpPr>
            <a:spLocks noChangeShapeType="1"/>
          </p:cNvSpPr>
          <p:nvPr userDrawn="1"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31" name="30 Conector recto"/>
          <p:cNvSpPr>
            <a:spLocks noChangeShapeType="1"/>
          </p:cNvSpPr>
          <p:nvPr userDrawn="1"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32" name="31 Rectángulo"/>
          <p:cNvSpPr/>
          <p:nvPr userDrawn="1"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3" name="32 Elipse"/>
          <p:cNvSpPr/>
          <p:nvPr userDrawn="1"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4" name="33 Elipse"/>
          <p:cNvSpPr/>
          <p:nvPr userDrawn="1"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5" name="34 Elipse"/>
          <p:cNvSpPr/>
          <p:nvPr userDrawn="1"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35 Elipse"/>
          <p:cNvSpPr/>
          <p:nvPr userDrawn="1"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36 Elipse"/>
          <p:cNvSpPr/>
          <p:nvPr userDrawn="1"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8" name="28 Marcador de número de diapositiva"/>
          <p:cNvSpPr txBox="1">
            <a:spLocks/>
          </p:cNvSpPr>
          <p:nvPr userDrawn="1"/>
        </p:nvSpPr>
        <p:spPr bwMode="auto">
          <a:xfrm>
            <a:off x="1325544" y="4928702"/>
            <a:ext cx="609600" cy="517524"/>
          </a:xfrm>
          <a:prstGeom prst="rect">
            <a:avLst/>
          </a:prstGeom>
        </p:spPr>
        <p:txBody>
          <a:bodyPr vert="horz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0793166-4320-4B67-99B5-A42B81A4C0CC}" type="slidenum">
              <a:rPr kumimoji="0" lang="es-ES" sz="14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ES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12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  <a:prstGeom prst="rect">
            <a:avLst/>
          </a:prstGeo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prstGeom prst="rect">
            <a:avLst/>
          </a:prstGeo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10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18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19 Conector recto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16 Marcador de fecha"/>
          <p:cNvSpPr>
            <a:spLocks noGrp="1"/>
          </p:cNvSpPr>
          <p:nvPr>
            <p:ph type="dt" sz="half" idx="10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rtlCol="0"/>
          <a:lstStyle/>
          <a:p>
            <a:fld id="{FC130DCC-32DE-4E75-BE87-BABA545DC350}" type="datetimeFigureOut">
              <a:rPr lang="es-ES" smtClean="0"/>
              <a:pPr/>
              <a:t>08/06/2012</a:t>
            </a:fld>
            <a:endParaRPr lang="es-E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rtlCol="0"/>
          <a:lstStyle/>
          <a:p>
            <a:fld id="{10793166-4320-4B67-99B5-A42B81A4C0C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1" name="20 Marcador de pie de página"/>
          <p:cNvSpPr>
            <a:spLocks noGrp="1"/>
          </p:cNvSpPr>
          <p:nvPr>
            <p:ph type="ftr" sz="quarter" idx="12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rtlCol="0"/>
          <a:lstStyle/>
          <a:p>
            <a:endParaRPr lang="es-ES"/>
          </a:p>
        </p:txBody>
      </p:sp>
      <p:sp>
        <p:nvSpPr>
          <p:cNvPr id="15" name="7 Título"/>
          <p:cNvSpPr txBox="1">
            <a:spLocks/>
          </p:cNvSpPr>
          <p:nvPr userDrawn="1"/>
        </p:nvSpPr>
        <p:spPr>
          <a:xfrm>
            <a:off x="2286000" y="3124200"/>
            <a:ext cx="6172200" cy="1894362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>
              <a:defRPr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000" b="1" i="0" u="none" strike="noStrike" kern="1200" cap="small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Haga clic para modificar el estilo de título del patrón</a:t>
            </a:r>
            <a:endParaRPr kumimoji="0" lang="en-US" sz="3000" b="1" i="0" u="none" strike="noStrike" kern="1200" cap="small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6" name="8 Subtítulo"/>
          <p:cNvSpPr>
            <a:spLocks noGrp="1"/>
          </p:cNvSpPr>
          <p:nvPr>
            <p:ph type="subTitle" idx="13"/>
          </p:nvPr>
        </p:nvSpPr>
        <p:spPr>
          <a:xfrm>
            <a:off x="2286000" y="5003322"/>
            <a:ext cx="6172200" cy="1371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2" name="27 Marcador de fecha"/>
          <p:cNvSpPr txBox="1">
            <a:spLocks/>
          </p:cNvSpPr>
          <p:nvPr userDrawn="1"/>
        </p:nvSpPr>
        <p:spPr bwMode="auto">
          <a:xfrm rot="5400000">
            <a:off x="7764621" y="1174097"/>
            <a:ext cx="2286000" cy="381000"/>
          </a:xfrm>
          <a:prstGeom prst="rect">
            <a:avLst/>
          </a:prstGeom>
        </p:spPr>
        <p:txBody>
          <a:bodyPr vert="horz" anchor="ctr" anchorCtr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C130DCC-32DE-4E75-BE87-BABA545DC350}" type="datetimeFigureOut">
              <a:rPr kumimoji="0" lang="es-E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08/06/2012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3" name="22 Rectángulo"/>
          <p:cNvSpPr/>
          <p:nvPr userDrawn="1"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23 Rectángulo"/>
          <p:cNvSpPr/>
          <p:nvPr userDrawn="1"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24 Rectángulo"/>
          <p:cNvSpPr/>
          <p:nvPr userDrawn="1"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25 Rectángulo"/>
          <p:cNvSpPr/>
          <p:nvPr userDrawn="1"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26 Conector recto"/>
          <p:cNvSpPr>
            <a:spLocks noChangeShapeType="1"/>
          </p:cNvSpPr>
          <p:nvPr userDrawn="1"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8" name="27 Conector recto"/>
          <p:cNvSpPr>
            <a:spLocks noChangeShapeType="1"/>
          </p:cNvSpPr>
          <p:nvPr userDrawn="1"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28 Conector recto"/>
          <p:cNvSpPr>
            <a:spLocks noChangeShapeType="1"/>
          </p:cNvSpPr>
          <p:nvPr userDrawn="1"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30" name="29 Conector recto"/>
          <p:cNvSpPr>
            <a:spLocks noChangeShapeType="1"/>
          </p:cNvSpPr>
          <p:nvPr userDrawn="1"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31" name="30 Conector recto"/>
          <p:cNvSpPr>
            <a:spLocks noChangeShapeType="1"/>
          </p:cNvSpPr>
          <p:nvPr userDrawn="1"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32" name="31 Conector recto"/>
          <p:cNvSpPr>
            <a:spLocks noChangeShapeType="1"/>
          </p:cNvSpPr>
          <p:nvPr userDrawn="1"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33" name="32 Rectángulo"/>
          <p:cNvSpPr/>
          <p:nvPr userDrawn="1"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4" name="33 Elipse"/>
          <p:cNvSpPr/>
          <p:nvPr userDrawn="1"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5" name="34 Elipse"/>
          <p:cNvSpPr/>
          <p:nvPr userDrawn="1"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35 Elipse"/>
          <p:cNvSpPr/>
          <p:nvPr userDrawn="1"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36 Elipse"/>
          <p:cNvSpPr/>
          <p:nvPr userDrawn="1"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8" name="37 Elipse"/>
          <p:cNvSpPr/>
          <p:nvPr userDrawn="1"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9" name="28 Marcador de número de diapositiva"/>
          <p:cNvSpPr txBox="1">
            <a:spLocks/>
          </p:cNvSpPr>
          <p:nvPr userDrawn="1"/>
        </p:nvSpPr>
        <p:spPr bwMode="auto">
          <a:xfrm>
            <a:off x="1325544" y="4928702"/>
            <a:ext cx="609600" cy="517524"/>
          </a:xfrm>
          <a:prstGeom prst="rect">
            <a:avLst/>
          </a:prstGeom>
        </p:spPr>
        <p:txBody>
          <a:bodyPr vert="horz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0793166-4320-4B67-99B5-A42B81A4C0CC}" type="slidenum">
              <a:rPr kumimoji="0" lang="es-ES" sz="14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ES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40000"/>
                <a:lumOff val="60000"/>
              </a:schemeClr>
            </a:gs>
            <a:gs pos="50000">
              <a:schemeClr val="accent6">
                <a:lumMod val="60000"/>
                <a:lumOff val="4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9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18 Rectángulo"/>
          <p:cNvSpPr/>
          <p:nvPr userDrawn="1"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0" name="19 Rectángulo"/>
          <p:cNvSpPr/>
          <p:nvPr userDrawn="1"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1" name="20 Rectángulo"/>
          <p:cNvSpPr/>
          <p:nvPr userDrawn="1"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23 Rectángulo"/>
          <p:cNvSpPr/>
          <p:nvPr userDrawn="1"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24 Conector recto"/>
          <p:cNvSpPr>
            <a:spLocks noChangeShapeType="1"/>
          </p:cNvSpPr>
          <p:nvPr userDrawn="1"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6" name="25 Conector recto"/>
          <p:cNvSpPr>
            <a:spLocks noChangeShapeType="1"/>
          </p:cNvSpPr>
          <p:nvPr userDrawn="1"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26 Conector recto"/>
          <p:cNvSpPr>
            <a:spLocks noChangeShapeType="1"/>
          </p:cNvSpPr>
          <p:nvPr userDrawn="1"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8" name="27 Conector recto"/>
          <p:cNvSpPr>
            <a:spLocks noChangeShapeType="1"/>
          </p:cNvSpPr>
          <p:nvPr userDrawn="1"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28 Conector recto"/>
          <p:cNvSpPr>
            <a:spLocks noChangeShapeType="1"/>
          </p:cNvSpPr>
          <p:nvPr userDrawn="1"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30" name="29 Conector recto"/>
          <p:cNvSpPr>
            <a:spLocks noChangeShapeType="1"/>
          </p:cNvSpPr>
          <p:nvPr userDrawn="1"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31" name="30 Rectángulo"/>
          <p:cNvSpPr/>
          <p:nvPr userDrawn="1"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2" name="31 Elipse"/>
          <p:cNvSpPr/>
          <p:nvPr userDrawn="1"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3" name="32 Elipse"/>
          <p:cNvSpPr/>
          <p:nvPr userDrawn="1"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4" name="33 Elipse"/>
          <p:cNvSpPr/>
          <p:nvPr userDrawn="1"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5" name="34 Elipse"/>
          <p:cNvSpPr/>
          <p:nvPr userDrawn="1"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35 Elipse"/>
          <p:cNvSpPr/>
          <p:nvPr userDrawn="1"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28 Marcador de número de diapositiva"/>
          <p:cNvSpPr txBox="1">
            <a:spLocks/>
          </p:cNvSpPr>
          <p:nvPr userDrawn="1"/>
        </p:nvSpPr>
        <p:spPr bwMode="auto">
          <a:xfrm>
            <a:off x="1325544" y="4928702"/>
            <a:ext cx="609600" cy="517524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  <p:sldLayoutId id="2147483792" r:id="rId12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 idx="4294967295"/>
          </p:nvPr>
        </p:nvSpPr>
        <p:spPr>
          <a:xfrm>
            <a:off x="341784" y="764704"/>
            <a:ext cx="8460432" cy="1152128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/>
            <a:r>
              <a:rPr lang="es-ES" sz="6000" b="1" dirty="0" smtClean="0"/>
              <a:t>POSEM A PROVA LA SELE?</a:t>
            </a:r>
            <a:endParaRPr lang="es-ES" sz="6000" b="1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4294967295"/>
          </p:nvPr>
        </p:nvSpPr>
        <p:spPr>
          <a:xfrm>
            <a:off x="2286000" y="4149080"/>
            <a:ext cx="6172200" cy="2225842"/>
          </a:xfrm>
          <a:prstGeom prst="rect">
            <a:avLst/>
          </a:prstGeom>
        </p:spPr>
        <p:txBody>
          <a:bodyPr>
            <a:normAutofit fontScale="77500" lnSpcReduction="20000"/>
          </a:bodyPr>
          <a:lstStyle/>
          <a:p>
            <a:pPr algn="r">
              <a:buNone/>
            </a:pPr>
            <a:r>
              <a:rPr lang="es-ES" dirty="0" smtClean="0"/>
              <a:t>			</a:t>
            </a:r>
            <a:r>
              <a:rPr lang="es-ES" dirty="0" err="1" smtClean="0"/>
              <a:t>Autors</a:t>
            </a:r>
            <a:r>
              <a:rPr lang="es-ES" dirty="0" smtClean="0"/>
              <a:t>/es:	</a:t>
            </a:r>
            <a:r>
              <a:rPr lang="es-ES" dirty="0" err="1" smtClean="0"/>
              <a:t>Josely</a:t>
            </a:r>
            <a:r>
              <a:rPr lang="es-ES" dirty="0" smtClean="0"/>
              <a:t> </a:t>
            </a:r>
            <a:r>
              <a:rPr lang="es-ES" dirty="0" err="1" smtClean="0"/>
              <a:t>Ceballo</a:t>
            </a:r>
            <a:endParaRPr lang="es-ES" dirty="0" smtClean="0"/>
          </a:p>
          <a:p>
            <a:pPr algn="r">
              <a:buNone/>
            </a:pPr>
            <a:r>
              <a:rPr lang="es-ES" dirty="0" smtClean="0"/>
              <a:t>Sonia </a:t>
            </a:r>
            <a:r>
              <a:rPr lang="es-ES" dirty="0" err="1" smtClean="0"/>
              <a:t>Doñate</a:t>
            </a:r>
            <a:endParaRPr lang="es-ES" dirty="0" smtClean="0"/>
          </a:p>
          <a:p>
            <a:pPr algn="r">
              <a:buNone/>
            </a:pPr>
            <a:r>
              <a:rPr lang="es-ES" dirty="0" smtClean="0"/>
              <a:t>Fátima </a:t>
            </a:r>
            <a:r>
              <a:rPr lang="es-ES" dirty="0" err="1" smtClean="0"/>
              <a:t>M’ssiad</a:t>
            </a:r>
            <a:endParaRPr lang="es-ES" dirty="0" smtClean="0"/>
          </a:p>
          <a:p>
            <a:pPr algn="r">
              <a:buNone/>
            </a:pPr>
            <a:r>
              <a:rPr lang="es-ES" dirty="0" smtClean="0"/>
              <a:t>Thais Pérez</a:t>
            </a:r>
          </a:p>
          <a:p>
            <a:pPr algn="r">
              <a:buNone/>
            </a:pPr>
            <a:r>
              <a:rPr lang="es-ES" dirty="0" smtClean="0"/>
              <a:t>Antonio Soriano</a:t>
            </a:r>
          </a:p>
          <a:p>
            <a:pPr algn="r"/>
            <a:endParaRPr lang="es-ES" dirty="0" smtClean="0"/>
          </a:p>
          <a:p>
            <a:pPr algn="r">
              <a:buNone/>
            </a:pPr>
            <a:r>
              <a:rPr lang="es-ES" dirty="0" smtClean="0"/>
              <a:t>Tutor:		 Jordi Font </a:t>
            </a:r>
          </a:p>
          <a:p>
            <a:pPr algn="r"/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comarques pintades 2007.jpg"/>
          <p:cNvPicPr preferRelativeResize="0">
            <a:picLocks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435"/>
          <a:stretch>
            <a:fillRect/>
          </a:stretch>
        </p:blipFill>
        <p:spPr>
          <a:xfrm>
            <a:off x="2052400" y="549000"/>
            <a:ext cx="6120000" cy="5760000"/>
          </a:xfrm>
          <a:prstGeom prst="rect">
            <a:avLst/>
          </a:prstGeom>
        </p:spPr>
      </p:pic>
      <p:sp>
        <p:nvSpPr>
          <p:cNvPr id="5" name="4 CuadroTexto"/>
          <p:cNvSpPr txBox="1"/>
          <p:nvPr/>
        </p:nvSpPr>
        <p:spPr>
          <a:xfrm>
            <a:off x="7164288" y="476672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 smtClean="0">
                <a:latin typeface="+mj-lt"/>
              </a:rPr>
              <a:t>2007</a:t>
            </a:r>
            <a:endParaRPr lang="es-ES" sz="2800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comarques pintades 2008.jpg"/>
          <p:cNvPicPr preferRelativeResize="0">
            <a:picLocks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770"/>
          <a:stretch>
            <a:fillRect/>
          </a:stretch>
        </p:blipFill>
        <p:spPr>
          <a:xfrm>
            <a:off x="2016056" y="549000"/>
            <a:ext cx="6228352" cy="5760000"/>
          </a:xfrm>
          <a:prstGeom prst="rect">
            <a:avLst/>
          </a:prstGeom>
        </p:spPr>
      </p:pic>
      <p:sp>
        <p:nvSpPr>
          <p:cNvPr id="6" name="5 CuadroTexto"/>
          <p:cNvSpPr txBox="1"/>
          <p:nvPr/>
        </p:nvSpPr>
        <p:spPr>
          <a:xfrm>
            <a:off x="7164288" y="476672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 smtClean="0">
                <a:latin typeface="+mj-lt"/>
              </a:rPr>
              <a:t>2008</a:t>
            </a:r>
            <a:endParaRPr lang="es-ES" sz="2800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comarques pintades 2009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0067" r="1433"/>
          <a:stretch>
            <a:fillRect/>
          </a:stretch>
        </p:blipFill>
        <p:spPr>
          <a:xfrm>
            <a:off x="2195736" y="549000"/>
            <a:ext cx="5904656" cy="5760000"/>
          </a:xfrm>
          <a:prstGeom prst="rect">
            <a:avLst/>
          </a:prstGeom>
        </p:spPr>
      </p:pic>
      <p:sp>
        <p:nvSpPr>
          <p:cNvPr id="6" name="5 CuadroTexto"/>
          <p:cNvSpPr txBox="1"/>
          <p:nvPr/>
        </p:nvSpPr>
        <p:spPr>
          <a:xfrm>
            <a:off x="7164288" y="476672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 smtClean="0">
                <a:latin typeface="+mj-lt"/>
              </a:rPr>
              <a:t>2009</a:t>
            </a:r>
            <a:endParaRPr lang="es-ES" sz="2800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comarques pintades 2010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0440" r="1056"/>
          <a:stretch>
            <a:fillRect/>
          </a:stretch>
        </p:blipFill>
        <p:spPr>
          <a:xfrm>
            <a:off x="2267744" y="514001"/>
            <a:ext cx="5976664" cy="5829999"/>
          </a:xfrm>
          <a:prstGeom prst="rect">
            <a:avLst/>
          </a:prstGeom>
        </p:spPr>
      </p:pic>
      <p:sp>
        <p:nvSpPr>
          <p:cNvPr id="6" name="5 CuadroTexto"/>
          <p:cNvSpPr txBox="1"/>
          <p:nvPr/>
        </p:nvSpPr>
        <p:spPr>
          <a:xfrm>
            <a:off x="7236296" y="476672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 smtClean="0">
                <a:latin typeface="+mj-lt"/>
              </a:rPr>
              <a:t>2010</a:t>
            </a:r>
            <a:endParaRPr lang="es-ES" sz="2800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comarques pintades 2011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796" r="-2704"/>
          <a:stretch>
            <a:fillRect/>
          </a:stretch>
        </p:blipFill>
        <p:spPr>
          <a:xfrm>
            <a:off x="2267744" y="549369"/>
            <a:ext cx="6264696" cy="5759263"/>
          </a:xfrm>
          <a:prstGeom prst="rect">
            <a:avLst/>
          </a:prstGeom>
          <a:ln>
            <a:noFill/>
          </a:ln>
        </p:spPr>
      </p:pic>
      <p:sp>
        <p:nvSpPr>
          <p:cNvPr id="4" name="3 CuadroTexto"/>
          <p:cNvSpPr txBox="1"/>
          <p:nvPr/>
        </p:nvSpPr>
        <p:spPr>
          <a:xfrm>
            <a:off x="7164288" y="476672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 smtClean="0">
                <a:latin typeface="+mj-lt"/>
              </a:rPr>
              <a:t>2011</a:t>
            </a:r>
            <a:endParaRPr lang="es-ES" sz="2800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 idx="4294967295"/>
          </p:nvPr>
        </p:nvSpPr>
        <p:spPr>
          <a:xfrm>
            <a:off x="1763688" y="1556792"/>
            <a:ext cx="6542112" cy="2160240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/>
            <a:r>
              <a:rPr lang="ca-ES" sz="4400" b="1" dirty="0" smtClean="0"/>
              <a:t>3.- Gràfics i coeficients </a:t>
            </a:r>
            <a:br>
              <a:rPr lang="ca-ES" sz="4400" b="1" dirty="0" smtClean="0"/>
            </a:br>
            <a:r>
              <a:rPr lang="ca-ES" sz="4400" b="1" dirty="0" smtClean="0"/>
              <a:t>de </a:t>
            </a:r>
            <a:r>
              <a:rPr lang="ca-ES" sz="4400" b="1" dirty="0" err="1" smtClean="0"/>
              <a:t>pearson</a:t>
            </a:r>
            <a:endParaRPr lang="ca-ES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idx="4294967295"/>
          </p:nvPr>
        </p:nvSpPr>
        <p:spPr>
          <a:xfrm>
            <a:off x="838200" y="44624"/>
            <a:ext cx="7467600" cy="1008112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lvl="0" algn="r"/>
            <a:r>
              <a:rPr lang="ca-ES" b="1" dirty="0" smtClean="0"/>
              <a:t>Percentatge d’aprovats a les PAU </a:t>
            </a:r>
            <a:r>
              <a:rPr lang="ca-ES" b="1" dirty="0" err="1" smtClean="0"/>
              <a:t>vs</a:t>
            </a:r>
            <a:r>
              <a:rPr lang="ca-ES" b="1" dirty="0" smtClean="0"/>
              <a:t> percentatge d’aturats de la comarca</a:t>
            </a:r>
            <a:endParaRPr lang="es-ES" dirty="0"/>
          </a:p>
        </p:txBody>
      </p:sp>
      <p:graphicFrame>
        <p:nvGraphicFramePr>
          <p:cNvPr id="4" name="Gràfic 1"/>
          <p:cNvGraphicFramePr>
            <a:graphicFrameLocks noGrp="1"/>
          </p:cNvGraphicFramePr>
          <p:nvPr>
            <p:ph sz="quarter" idx="4294967295"/>
          </p:nvPr>
        </p:nvGraphicFramePr>
        <p:xfrm>
          <a:off x="2555776" y="1628800"/>
          <a:ext cx="5760000" cy="36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2339752" y="5445225"/>
            <a:ext cx="59766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a-ES" sz="2400" dirty="0" smtClean="0"/>
              <a:t>Coeficient de </a:t>
            </a:r>
            <a:r>
              <a:rPr lang="ca-ES" sz="2400" dirty="0" err="1" smtClean="0"/>
              <a:t>Pearson</a:t>
            </a:r>
            <a:r>
              <a:rPr lang="ca-ES" sz="2400" dirty="0" smtClean="0"/>
              <a:t>: 0,1317 </a:t>
            </a:r>
            <a:endParaRPr lang="es-ES" sz="2400" dirty="0"/>
          </a:p>
        </p:txBody>
      </p:sp>
      <p:cxnSp>
        <p:nvCxnSpPr>
          <p:cNvPr id="7" name="6 Conector recto"/>
          <p:cNvCxnSpPr/>
          <p:nvPr/>
        </p:nvCxnSpPr>
        <p:spPr>
          <a:xfrm>
            <a:off x="827584" y="1052736"/>
            <a:ext cx="74888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idx="4294967295"/>
          </p:nvPr>
        </p:nvSpPr>
        <p:spPr>
          <a:xfrm>
            <a:off x="838200" y="44624"/>
            <a:ext cx="7467600" cy="926976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lvl="0" algn="r"/>
            <a:r>
              <a:rPr lang="ca-ES" b="1" dirty="0" smtClean="0"/>
              <a:t>Nota mitjana a les PAU </a:t>
            </a:r>
            <a:r>
              <a:rPr lang="ca-ES" b="1" dirty="0" err="1" smtClean="0"/>
              <a:t>vs</a:t>
            </a:r>
            <a:r>
              <a:rPr lang="ca-ES" b="1" dirty="0" smtClean="0"/>
              <a:t> percentatge d’aturats de la comarca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4294967295"/>
          </p:nvPr>
        </p:nvSpPr>
        <p:spPr>
          <a:xfrm>
            <a:off x="848816" y="1600200"/>
            <a:ext cx="7467600" cy="4873752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algn="r">
              <a:buNone/>
            </a:pPr>
            <a:endParaRPr lang="es-ES" dirty="0" smtClean="0"/>
          </a:p>
          <a:p>
            <a:pPr algn="r">
              <a:buNone/>
            </a:pPr>
            <a:endParaRPr lang="es-ES" dirty="0" smtClean="0"/>
          </a:p>
          <a:p>
            <a:pPr algn="r">
              <a:buNone/>
            </a:pPr>
            <a:endParaRPr lang="es-ES" dirty="0" smtClean="0"/>
          </a:p>
          <a:p>
            <a:pPr algn="r">
              <a:buNone/>
            </a:pPr>
            <a:endParaRPr lang="es-ES" dirty="0" smtClean="0"/>
          </a:p>
          <a:p>
            <a:pPr algn="r">
              <a:buNone/>
            </a:pPr>
            <a:endParaRPr lang="es-ES" dirty="0" smtClean="0"/>
          </a:p>
          <a:p>
            <a:pPr algn="r">
              <a:buNone/>
            </a:pPr>
            <a:endParaRPr lang="es-ES" dirty="0" smtClean="0"/>
          </a:p>
          <a:p>
            <a:pPr algn="r">
              <a:buNone/>
            </a:pPr>
            <a:endParaRPr lang="es-ES" dirty="0" smtClean="0"/>
          </a:p>
          <a:p>
            <a:pPr algn="r">
              <a:buNone/>
            </a:pPr>
            <a:endParaRPr lang="es-ES" dirty="0" smtClean="0"/>
          </a:p>
          <a:p>
            <a:pPr algn="r">
              <a:buNone/>
            </a:pPr>
            <a:endParaRPr lang="es-ES" dirty="0" smtClean="0"/>
          </a:p>
          <a:p>
            <a:pPr algn="r">
              <a:buNone/>
            </a:pPr>
            <a:endParaRPr lang="es-ES" dirty="0" smtClean="0"/>
          </a:p>
          <a:p>
            <a:pPr algn="r">
              <a:buNone/>
            </a:pPr>
            <a:r>
              <a:rPr lang="es-ES" dirty="0" err="1" smtClean="0"/>
              <a:t>Coeficient</a:t>
            </a:r>
            <a:r>
              <a:rPr lang="es-ES" dirty="0" smtClean="0"/>
              <a:t> de </a:t>
            </a:r>
            <a:r>
              <a:rPr lang="es-ES" dirty="0" err="1" smtClean="0"/>
              <a:t>Pearson</a:t>
            </a:r>
            <a:r>
              <a:rPr lang="es-ES" dirty="0" smtClean="0"/>
              <a:t>: 0,1694</a:t>
            </a:r>
            <a:endParaRPr lang="es-ES" dirty="0"/>
          </a:p>
        </p:txBody>
      </p:sp>
      <p:graphicFrame>
        <p:nvGraphicFramePr>
          <p:cNvPr id="4" name="Gràfic 2"/>
          <p:cNvGraphicFramePr/>
          <p:nvPr/>
        </p:nvGraphicFramePr>
        <p:xfrm>
          <a:off x="2555776" y="1628800"/>
          <a:ext cx="5760000" cy="36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6" name="5 Conector recto"/>
          <p:cNvCxnSpPr/>
          <p:nvPr/>
        </p:nvCxnSpPr>
        <p:spPr>
          <a:xfrm>
            <a:off x="827584" y="980728"/>
            <a:ext cx="74888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idx="4294967295"/>
          </p:nvPr>
        </p:nvSpPr>
        <p:spPr>
          <a:xfrm>
            <a:off x="838200" y="-27384"/>
            <a:ext cx="7467600" cy="998984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lvl="0" algn="r"/>
            <a:r>
              <a:rPr lang="ca-ES" b="1" dirty="0" smtClean="0"/>
              <a:t>Percentatge d’aprovats a les PAU </a:t>
            </a:r>
            <a:r>
              <a:rPr lang="ca-ES" b="1" dirty="0" err="1" smtClean="0"/>
              <a:t>vs</a:t>
            </a:r>
            <a:r>
              <a:rPr lang="ca-ES" b="1" dirty="0" smtClean="0"/>
              <a:t> el PIB per habitant de la comarca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4294967295"/>
          </p:nvPr>
        </p:nvSpPr>
        <p:spPr>
          <a:xfrm>
            <a:off x="848816" y="1600200"/>
            <a:ext cx="7467600" cy="4873752"/>
          </a:xfrm>
          <a:prstGeom prst="rect">
            <a:avLst/>
          </a:prstGeom>
        </p:spPr>
        <p:txBody>
          <a:bodyPr/>
          <a:lstStyle/>
          <a:p>
            <a:pPr>
              <a:buNone/>
            </a:pPr>
            <a:endParaRPr lang="es-ES" dirty="0" smtClean="0"/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endParaRPr lang="es-ES" dirty="0" smtClean="0"/>
          </a:p>
          <a:p>
            <a:pPr algn="r">
              <a:buNone/>
            </a:pPr>
            <a:r>
              <a:rPr lang="es-ES" dirty="0" err="1" smtClean="0"/>
              <a:t>Coeficient</a:t>
            </a:r>
            <a:r>
              <a:rPr lang="es-ES" dirty="0" smtClean="0"/>
              <a:t> de </a:t>
            </a:r>
            <a:r>
              <a:rPr lang="es-ES" dirty="0" err="1" smtClean="0"/>
              <a:t>Pearson</a:t>
            </a:r>
            <a:r>
              <a:rPr lang="es-ES" dirty="0" smtClean="0"/>
              <a:t>: 0,1552</a:t>
            </a:r>
            <a:endParaRPr lang="es-ES" dirty="0"/>
          </a:p>
        </p:txBody>
      </p:sp>
      <p:graphicFrame>
        <p:nvGraphicFramePr>
          <p:cNvPr id="4" name="Gràfic 1"/>
          <p:cNvGraphicFramePr/>
          <p:nvPr/>
        </p:nvGraphicFramePr>
        <p:xfrm>
          <a:off x="2555776" y="1628800"/>
          <a:ext cx="5760000" cy="36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6" name="5 Conector recto"/>
          <p:cNvCxnSpPr/>
          <p:nvPr/>
        </p:nvCxnSpPr>
        <p:spPr>
          <a:xfrm flipV="1">
            <a:off x="827584" y="980728"/>
            <a:ext cx="74888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idx="4294967295"/>
          </p:nvPr>
        </p:nvSpPr>
        <p:spPr>
          <a:xfrm>
            <a:off x="838200" y="53752"/>
            <a:ext cx="7467600" cy="926976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algn="r"/>
            <a:r>
              <a:rPr lang="ca-ES" sz="2700" b="1" dirty="0" smtClean="0"/>
              <a:t>Nota mitjana a les PAU </a:t>
            </a:r>
            <a:r>
              <a:rPr lang="ca-ES" sz="2700" b="1" dirty="0" err="1" smtClean="0"/>
              <a:t>vs</a:t>
            </a:r>
            <a:r>
              <a:rPr lang="ca-ES" sz="2700" b="1" dirty="0" smtClean="0"/>
              <a:t> PIB per habitant de la comarca</a:t>
            </a:r>
            <a:endParaRPr lang="es-ES" sz="2700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4294967295"/>
          </p:nvPr>
        </p:nvSpPr>
        <p:spPr>
          <a:xfrm>
            <a:off x="827584" y="1600200"/>
            <a:ext cx="7467600" cy="4873752"/>
          </a:xfrm>
          <a:prstGeom prst="rect">
            <a:avLst/>
          </a:prstGeom>
        </p:spPr>
        <p:txBody>
          <a:bodyPr/>
          <a:lstStyle/>
          <a:p>
            <a:pPr>
              <a:buNone/>
            </a:pPr>
            <a:endParaRPr lang="es-ES" dirty="0" smtClean="0"/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endParaRPr lang="es-ES" dirty="0" smtClean="0"/>
          </a:p>
          <a:p>
            <a:pPr algn="r">
              <a:buNone/>
            </a:pPr>
            <a:r>
              <a:rPr lang="es-ES" dirty="0" err="1" smtClean="0"/>
              <a:t>Coeficient</a:t>
            </a:r>
            <a:r>
              <a:rPr lang="es-ES" dirty="0" smtClean="0"/>
              <a:t> de </a:t>
            </a:r>
            <a:r>
              <a:rPr lang="es-ES" dirty="0" err="1" smtClean="0"/>
              <a:t>Pearson</a:t>
            </a:r>
            <a:r>
              <a:rPr lang="es-ES" dirty="0" smtClean="0"/>
              <a:t>: -0,0783</a:t>
            </a:r>
            <a:endParaRPr lang="es-ES" dirty="0"/>
          </a:p>
        </p:txBody>
      </p:sp>
      <p:graphicFrame>
        <p:nvGraphicFramePr>
          <p:cNvPr id="4" name="Gràfic 2"/>
          <p:cNvGraphicFramePr/>
          <p:nvPr/>
        </p:nvGraphicFramePr>
        <p:xfrm>
          <a:off x="2555776" y="1628800"/>
          <a:ext cx="5760000" cy="36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6" name="5 Conector recto"/>
          <p:cNvCxnSpPr/>
          <p:nvPr/>
        </p:nvCxnSpPr>
        <p:spPr>
          <a:xfrm>
            <a:off x="827584" y="980728"/>
            <a:ext cx="74888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075240" cy="850106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r"/>
            <a:r>
              <a:rPr lang="es-ES" sz="4400" b="1" dirty="0" smtClean="0"/>
              <a:t>Índex</a:t>
            </a:r>
            <a:endParaRPr lang="es-ES" sz="3600" b="1" dirty="0"/>
          </a:p>
        </p:txBody>
      </p:sp>
      <p:sp>
        <p:nvSpPr>
          <p:cNvPr id="6" name="5 Rectángulo"/>
          <p:cNvSpPr/>
          <p:nvPr/>
        </p:nvSpPr>
        <p:spPr>
          <a:xfrm>
            <a:off x="2411760" y="1484785"/>
            <a:ext cx="619268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ca-ES" sz="2000" b="1" dirty="0" smtClean="0"/>
              <a:t>1.- Evolució del percentatge d’aprovats a les PAU</a:t>
            </a:r>
          </a:p>
          <a:p>
            <a:pPr algn="just">
              <a:lnSpc>
                <a:spcPct val="120000"/>
              </a:lnSpc>
            </a:pPr>
            <a:endParaRPr lang="ca-ES" sz="2000" b="1" dirty="0" smtClean="0"/>
          </a:p>
          <a:p>
            <a:pPr algn="just">
              <a:lnSpc>
                <a:spcPct val="120000"/>
              </a:lnSpc>
            </a:pPr>
            <a:r>
              <a:rPr lang="ca-ES" sz="2000" b="1" dirty="0" smtClean="0"/>
              <a:t>2.- Evolució de les mitjanes de les qualificacions de les PAU</a:t>
            </a:r>
          </a:p>
          <a:p>
            <a:pPr algn="just">
              <a:lnSpc>
                <a:spcPct val="120000"/>
              </a:lnSpc>
            </a:pPr>
            <a:endParaRPr lang="ca-ES" sz="2000" b="1" dirty="0" smtClean="0"/>
          </a:p>
          <a:p>
            <a:pPr algn="just">
              <a:lnSpc>
                <a:spcPct val="120000"/>
              </a:lnSpc>
            </a:pPr>
            <a:r>
              <a:rPr lang="ca-ES" sz="2000" b="1" dirty="0" smtClean="0"/>
              <a:t>3.- Gràfics i coeficients de </a:t>
            </a:r>
            <a:r>
              <a:rPr lang="ca-ES" sz="2000" b="1" dirty="0" err="1" smtClean="0"/>
              <a:t>Pearson</a:t>
            </a:r>
            <a:endParaRPr lang="ca-ES" sz="2000" b="1" dirty="0" smtClean="0"/>
          </a:p>
          <a:p>
            <a:pPr algn="just">
              <a:lnSpc>
                <a:spcPct val="120000"/>
              </a:lnSpc>
            </a:pPr>
            <a:endParaRPr lang="ca-ES" sz="2000" b="1" dirty="0" smtClean="0"/>
          </a:p>
          <a:p>
            <a:pPr algn="just">
              <a:lnSpc>
                <a:spcPct val="120000"/>
              </a:lnSpc>
            </a:pPr>
            <a:r>
              <a:rPr lang="ca-ES" sz="2000" b="1" dirty="0" smtClean="0"/>
              <a:t>4.- Conclusions</a:t>
            </a:r>
            <a:endParaRPr lang="ca-ES" sz="2000" b="1" dirty="0"/>
          </a:p>
        </p:txBody>
      </p:sp>
      <p:cxnSp>
        <p:nvCxnSpPr>
          <p:cNvPr id="8" name="7 Conector recto"/>
          <p:cNvCxnSpPr/>
          <p:nvPr/>
        </p:nvCxnSpPr>
        <p:spPr>
          <a:xfrm flipH="1">
            <a:off x="467544" y="1124744"/>
            <a:ext cx="806489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idx="4294967295"/>
          </p:nvPr>
        </p:nvSpPr>
        <p:spPr>
          <a:xfrm>
            <a:off x="838200" y="-27384"/>
            <a:ext cx="7467600" cy="1287016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lvl="0" algn="r"/>
            <a:r>
              <a:rPr lang="ca-ES" b="1" dirty="0" smtClean="0"/>
              <a:t>Percentatge d’immigrants per comarca </a:t>
            </a:r>
            <a:r>
              <a:rPr lang="ca-ES" b="1" dirty="0" err="1" smtClean="0"/>
              <a:t>vs</a:t>
            </a:r>
            <a:r>
              <a:rPr lang="ca-ES" b="1" dirty="0" smtClean="0"/>
              <a:t> el percentatge d’aprovats de les proves PAU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4294967295"/>
          </p:nvPr>
        </p:nvSpPr>
        <p:spPr>
          <a:xfrm>
            <a:off x="827584" y="1628800"/>
            <a:ext cx="7467600" cy="4873752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algn="r">
              <a:buNone/>
            </a:pPr>
            <a:endParaRPr lang="es-ES" dirty="0" smtClean="0"/>
          </a:p>
          <a:p>
            <a:pPr algn="r">
              <a:buNone/>
            </a:pPr>
            <a:endParaRPr lang="es-ES" dirty="0" smtClean="0"/>
          </a:p>
          <a:p>
            <a:pPr algn="r">
              <a:buNone/>
            </a:pPr>
            <a:endParaRPr lang="es-ES" dirty="0" smtClean="0"/>
          </a:p>
          <a:p>
            <a:pPr algn="r">
              <a:buNone/>
            </a:pPr>
            <a:endParaRPr lang="es-ES" dirty="0" smtClean="0"/>
          </a:p>
          <a:p>
            <a:pPr algn="r">
              <a:buNone/>
            </a:pPr>
            <a:endParaRPr lang="es-ES" dirty="0" smtClean="0"/>
          </a:p>
          <a:p>
            <a:pPr algn="r">
              <a:buNone/>
            </a:pPr>
            <a:endParaRPr lang="es-ES" dirty="0" smtClean="0"/>
          </a:p>
          <a:p>
            <a:pPr algn="r">
              <a:buNone/>
            </a:pPr>
            <a:endParaRPr lang="es-ES" dirty="0" smtClean="0"/>
          </a:p>
          <a:p>
            <a:pPr algn="r">
              <a:buNone/>
            </a:pPr>
            <a:endParaRPr lang="es-ES" dirty="0" smtClean="0"/>
          </a:p>
          <a:p>
            <a:pPr algn="r">
              <a:buNone/>
            </a:pPr>
            <a:endParaRPr lang="es-ES" dirty="0" smtClean="0"/>
          </a:p>
          <a:p>
            <a:pPr algn="r">
              <a:buNone/>
            </a:pPr>
            <a:endParaRPr lang="es-ES" dirty="0" smtClean="0"/>
          </a:p>
          <a:p>
            <a:pPr algn="r">
              <a:buNone/>
            </a:pPr>
            <a:r>
              <a:rPr lang="es-ES" dirty="0" err="1" smtClean="0"/>
              <a:t>Coeficient</a:t>
            </a:r>
            <a:r>
              <a:rPr lang="es-ES" dirty="0" smtClean="0"/>
              <a:t> de </a:t>
            </a:r>
            <a:r>
              <a:rPr lang="es-ES" dirty="0" err="1" smtClean="0"/>
              <a:t>Pearson</a:t>
            </a:r>
            <a:r>
              <a:rPr lang="es-ES" dirty="0" smtClean="0"/>
              <a:t>: 0,3535</a:t>
            </a:r>
            <a:endParaRPr lang="es-ES" dirty="0"/>
          </a:p>
        </p:txBody>
      </p:sp>
      <p:graphicFrame>
        <p:nvGraphicFramePr>
          <p:cNvPr id="4" name="3 Gráfico"/>
          <p:cNvGraphicFramePr/>
          <p:nvPr/>
        </p:nvGraphicFramePr>
        <p:xfrm>
          <a:off x="2555776" y="1628800"/>
          <a:ext cx="5760000" cy="36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6" name="5 Conector recto"/>
          <p:cNvCxnSpPr/>
          <p:nvPr/>
        </p:nvCxnSpPr>
        <p:spPr>
          <a:xfrm>
            <a:off x="827584" y="1268760"/>
            <a:ext cx="74888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idx="4294967295"/>
          </p:nvPr>
        </p:nvSpPr>
        <p:spPr>
          <a:xfrm>
            <a:off x="838200" y="44624"/>
            <a:ext cx="7467600" cy="936104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lvl="0" algn="r"/>
            <a:r>
              <a:rPr lang="ca-ES" b="1" dirty="0" smtClean="0"/>
              <a:t>Percentatge d’immigrants per comarca </a:t>
            </a:r>
            <a:r>
              <a:rPr lang="ca-ES" b="1" dirty="0" err="1" smtClean="0"/>
              <a:t>vs</a:t>
            </a:r>
            <a:r>
              <a:rPr lang="ca-ES" b="1" dirty="0" smtClean="0"/>
              <a:t> la mitjana de les proves PAU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4294967295"/>
          </p:nvPr>
        </p:nvSpPr>
        <p:spPr>
          <a:xfrm>
            <a:off x="848816" y="1600200"/>
            <a:ext cx="7467600" cy="4873752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algn="r">
              <a:buNone/>
            </a:pPr>
            <a:endParaRPr lang="es-ES" dirty="0" smtClean="0"/>
          </a:p>
          <a:p>
            <a:pPr algn="r">
              <a:buNone/>
            </a:pPr>
            <a:endParaRPr lang="es-ES" dirty="0" smtClean="0"/>
          </a:p>
          <a:p>
            <a:pPr algn="r">
              <a:buNone/>
            </a:pPr>
            <a:endParaRPr lang="es-ES" dirty="0" smtClean="0"/>
          </a:p>
          <a:p>
            <a:pPr algn="r">
              <a:buNone/>
            </a:pPr>
            <a:endParaRPr lang="es-ES" dirty="0" smtClean="0"/>
          </a:p>
          <a:p>
            <a:pPr algn="r">
              <a:buNone/>
            </a:pPr>
            <a:endParaRPr lang="es-ES" dirty="0" smtClean="0"/>
          </a:p>
          <a:p>
            <a:pPr algn="r">
              <a:buNone/>
            </a:pPr>
            <a:endParaRPr lang="es-ES" dirty="0" smtClean="0"/>
          </a:p>
          <a:p>
            <a:pPr algn="r">
              <a:buNone/>
            </a:pPr>
            <a:endParaRPr lang="es-ES" dirty="0" smtClean="0"/>
          </a:p>
          <a:p>
            <a:pPr algn="r">
              <a:buNone/>
            </a:pPr>
            <a:endParaRPr lang="es-ES" dirty="0" smtClean="0"/>
          </a:p>
          <a:p>
            <a:pPr algn="r">
              <a:buNone/>
            </a:pPr>
            <a:endParaRPr lang="es-ES" dirty="0" smtClean="0"/>
          </a:p>
          <a:p>
            <a:pPr algn="r">
              <a:buNone/>
            </a:pPr>
            <a:endParaRPr lang="es-ES" dirty="0" smtClean="0"/>
          </a:p>
          <a:p>
            <a:pPr algn="r">
              <a:buNone/>
            </a:pPr>
            <a:r>
              <a:rPr lang="es-ES" dirty="0" err="1" smtClean="0"/>
              <a:t>Coeficient</a:t>
            </a:r>
            <a:r>
              <a:rPr lang="es-ES" dirty="0" smtClean="0"/>
              <a:t> de </a:t>
            </a:r>
            <a:r>
              <a:rPr lang="es-ES" dirty="0" err="1" smtClean="0"/>
              <a:t>Pearson</a:t>
            </a:r>
            <a:r>
              <a:rPr lang="es-ES" dirty="0" smtClean="0"/>
              <a:t>: 0,2518</a:t>
            </a:r>
            <a:endParaRPr lang="es-ES" dirty="0"/>
          </a:p>
        </p:txBody>
      </p:sp>
      <p:graphicFrame>
        <p:nvGraphicFramePr>
          <p:cNvPr id="4" name="3 Gráfico"/>
          <p:cNvGraphicFramePr/>
          <p:nvPr/>
        </p:nvGraphicFramePr>
        <p:xfrm>
          <a:off x="2555776" y="1628800"/>
          <a:ext cx="5760000" cy="36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6" name="5 Conector recto"/>
          <p:cNvCxnSpPr/>
          <p:nvPr/>
        </p:nvCxnSpPr>
        <p:spPr>
          <a:xfrm>
            <a:off x="827584" y="980728"/>
            <a:ext cx="74888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idx="4294967295"/>
          </p:nvPr>
        </p:nvSpPr>
        <p:spPr>
          <a:xfrm>
            <a:off x="827584" y="0"/>
            <a:ext cx="7467600" cy="1340768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lvl="0" algn="r"/>
            <a:r>
              <a:rPr lang="ca-ES" b="1" dirty="0" smtClean="0"/>
              <a:t>Percentatge d’alumnes immigrants al batxillerat </a:t>
            </a:r>
            <a:r>
              <a:rPr lang="ca-ES" b="1" dirty="0" err="1" smtClean="0"/>
              <a:t>vs</a:t>
            </a:r>
            <a:r>
              <a:rPr lang="ca-ES" b="1" dirty="0" smtClean="0"/>
              <a:t> el percentatge d’aprovats del 2011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4294967295"/>
          </p:nvPr>
        </p:nvSpPr>
        <p:spPr>
          <a:xfrm>
            <a:off x="848816" y="1600200"/>
            <a:ext cx="7467600" cy="4873752"/>
          </a:xfrm>
          <a:prstGeom prst="rect">
            <a:avLst/>
          </a:prstGeom>
        </p:spPr>
        <p:txBody>
          <a:bodyPr/>
          <a:lstStyle/>
          <a:p>
            <a:pPr algn="r">
              <a:buNone/>
            </a:pPr>
            <a:endParaRPr lang="es-ES" dirty="0" smtClean="0"/>
          </a:p>
          <a:p>
            <a:pPr algn="r">
              <a:buNone/>
            </a:pPr>
            <a:endParaRPr lang="es-ES" dirty="0" smtClean="0"/>
          </a:p>
          <a:p>
            <a:pPr algn="r">
              <a:buNone/>
            </a:pPr>
            <a:endParaRPr lang="es-ES" dirty="0" smtClean="0"/>
          </a:p>
          <a:p>
            <a:pPr algn="r">
              <a:buNone/>
            </a:pPr>
            <a:endParaRPr lang="es-ES" dirty="0" smtClean="0"/>
          </a:p>
          <a:p>
            <a:pPr algn="r">
              <a:buNone/>
            </a:pPr>
            <a:endParaRPr lang="es-ES" dirty="0" smtClean="0"/>
          </a:p>
          <a:p>
            <a:pPr algn="r">
              <a:buNone/>
            </a:pPr>
            <a:endParaRPr lang="es-ES" dirty="0" smtClean="0"/>
          </a:p>
          <a:p>
            <a:pPr algn="r">
              <a:buNone/>
            </a:pPr>
            <a:endParaRPr lang="es-ES" dirty="0" smtClean="0"/>
          </a:p>
          <a:p>
            <a:pPr algn="r">
              <a:buNone/>
            </a:pPr>
            <a:endParaRPr lang="es-ES" dirty="0" smtClean="0"/>
          </a:p>
          <a:p>
            <a:pPr algn="r">
              <a:buNone/>
            </a:pPr>
            <a:endParaRPr lang="es-ES" dirty="0" smtClean="0"/>
          </a:p>
          <a:p>
            <a:pPr algn="r">
              <a:buNone/>
            </a:pPr>
            <a:r>
              <a:rPr lang="es-ES" dirty="0" err="1" smtClean="0"/>
              <a:t>Coeficient</a:t>
            </a:r>
            <a:r>
              <a:rPr lang="es-ES" dirty="0" smtClean="0"/>
              <a:t> de </a:t>
            </a:r>
            <a:r>
              <a:rPr lang="es-ES" dirty="0" err="1" smtClean="0"/>
              <a:t>Pearson</a:t>
            </a:r>
            <a:r>
              <a:rPr lang="es-ES" dirty="0" smtClean="0"/>
              <a:t>: -0,1243</a:t>
            </a:r>
          </a:p>
        </p:txBody>
      </p:sp>
      <p:graphicFrame>
        <p:nvGraphicFramePr>
          <p:cNvPr id="4" name="3 Gráfico"/>
          <p:cNvGraphicFramePr/>
          <p:nvPr/>
        </p:nvGraphicFramePr>
        <p:xfrm>
          <a:off x="2555776" y="1628800"/>
          <a:ext cx="5760000" cy="36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6" name="5 Conector recto"/>
          <p:cNvCxnSpPr/>
          <p:nvPr/>
        </p:nvCxnSpPr>
        <p:spPr>
          <a:xfrm>
            <a:off x="827584" y="1340768"/>
            <a:ext cx="74888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idx="4294967295"/>
          </p:nvPr>
        </p:nvSpPr>
        <p:spPr>
          <a:xfrm>
            <a:off x="838200" y="0"/>
            <a:ext cx="7467600" cy="1340768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lvl="0" algn="r"/>
            <a:r>
              <a:rPr lang="ca-ES" b="1" dirty="0" smtClean="0"/>
              <a:t>Percentatge D’alumnes Immigrants Que Fan Batxillerat </a:t>
            </a:r>
            <a:r>
              <a:rPr lang="ca-ES" b="1" dirty="0" err="1" smtClean="0"/>
              <a:t>Vs</a:t>
            </a:r>
            <a:r>
              <a:rPr lang="ca-ES" b="1" dirty="0" smtClean="0"/>
              <a:t> Mitjana Les PAU 2011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4294967295"/>
          </p:nvPr>
        </p:nvSpPr>
        <p:spPr>
          <a:xfrm>
            <a:off x="827584" y="1600200"/>
            <a:ext cx="7467600" cy="4873752"/>
          </a:xfrm>
          <a:prstGeom prst="rect">
            <a:avLst/>
          </a:prstGeom>
        </p:spPr>
        <p:txBody>
          <a:bodyPr/>
          <a:lstStyle/>
          <a:p>
            <a:pPr algn="r">
              <a:buNone/>
            </a:pPr>
            <a:endParaRPr lang="es-ES" dirty="0" smtClean="0"/>
          </a:p>
          <a:p>
            <a:pPr algn="r">
              <a:buNone/>
            </a:pPr>
            <a:endParaRPr lang="es-ES" dirty="0" smtClean="0"/>
          </a:p>
          <a:p>
            <a:pPr algn="r">
              <a:buNone/>
            </a:pPr>
            <a:endParaRPr lang="es-ES" dirty="0" smtClean="0"/>
          </a:p>
          <a:p>
            <a:pPr algn="r">
              <a:buNone/>
            </a:pPr>
            <a:endParaRPr lang="es-ES" dirty="0" smtClean="0"/>
          </a:p>
          <a:p>
            <a:pPr algn="r">
              <a:buNone/>
            </a:pPr>
            <a:endParaRPr lang="es-ES" dirty="0" smtClean="0"/>
          </a:p>
          <a:p>
            <a:pPr algn="r">
              <a:buNone/>
            </a:pPr>
            <a:endParaRPr lang="es-ES" dirty="0" smtClean="0"/>
          </a:p>
          <a:p>
            <a:pPr algn="r">
              <a:buNone/>
            </a:pPr>
            <a:endParaRPr lang="es-ES" dirty="0" smtClean="0"/>
          </a:p>
          <a:p>
            <a:pPr algn="r">
              <a:buNone/>
            </a:pPr>
            <a:endParaRPr lang="es-ES" dirty="0" smtClean="0"/>
          </a:p>
          <a:p>
            <a:pPr algn="r">
              <a:buNone/>
            </a:pPr>
            <a:endParaRPr lang="es-ES" dirty="0" smtClean="0"/>
          </a:p>
          <a:p>
            <a:pPr algn="r">
              <a:buNone/>
            </a:pPr>
            <a:r>
              <a:rPr lang="es-ES" dirty="0" err="1" smtClean="0"/>
              <a:t>Coeficient</a:t>
            </a:r>
            <a:r>
              <a:rPr lang="es-ES" dirty="0" smtClean="0"/>
              <a:t> de </a:t>
            </a:r>
            <a:r>
              <a:rPr lang="es-ES" dirty="0" err="1" smtClean="0"/>
              <a:t>Pearson</a:t>
            </a:r>
            <a:r>
              <a:rPr lang="es-ES" dirty="0" smtClean="0"/>
              <a:t>: </a:t>
            </a:r>
            <a:r>
              <a:rPr lang="ca-ES" dirty="0" smtClean="0"/>
              <a:t>-0,0367</a:t>
            </a:r>
            <a:endParaRPr lang="es-ES" dirty="0" smtClean="0"/>
          </a:p>
        </p:txBody>
      </p:sp>
      <p:graphicFrame>
        <p:nvGraphicFramePr>
          <p:cNvPr id="4" name="3 Gráfico"/>
          <p:cNvGraphicFramePr/>
          <p:nvPr/>
        </p:nvGraphicFramePr>
        <p:xfrm>
          <a:off x="2555776" y="1628800"/>
          <a:ext cx="5760000" cy="36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6" name="5 Conector recto"/>
          <p:cNvCxnSpPr/>
          <p:nvPr/>
        </p:nvCxnSpPr>
        <p:spPr>
          <a:xfrm>
            <a:off x="827584" y="1340768"/>
            <a:ext cx="74888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idx="4294967295"/>
          </p:nvPr>
        </p:nvSpPr>
        <p:spPr>
          <a:xfrm>
            <a:off x="683568" y="53752"/>
            <a:ext cx="7776864" cy="1287016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lvl="0" algn="r"/>
            <a:r>
              <a:rPr lang="ca-ES" b="1" dirty="0" smtClean="0"/>
              <a:t>Percentatge d’aprovats a les PAU </a:t>
            </a:r>
            <a:r>
              <a:rPr lang="ca-ES" b="1" dirty="0" err="1" smtClean="0"/>
              <a:t>vs</a:t>
            </a:r>
            <a:r>
              <a:rPr lang="ca-ES" b="1" dirty="0" smtClean="0"/>
              <a:t> Percentatge d’alumnes que estudien en centres públics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4294967295"/>
          </p:nvPr>
        </p:nvSpPr>
        <p:spPr>
          <a:xfrm>
            <a:off x="992832" y="1600200"/>
            <a:ext cx="7467600" cy="4873752"/>
          </a:xfrm>
          <a:prstGeom prst="rect">
            <a:avLst/>
          </a:prstGeom>
        </p:spPr>
        <p:txBody>
          <a:bodyPr/>
          <a:lstStyle/>
          <a:p>
            <a:pPr algn="r">
              <a:buNone/>
            </a:pPr>
            <a:endParaRPr lang="es-ES" dirty="0" smtClean="0"/>
          </a:p>
          <a:p>
            <a:pPr algn="r">
              <a:buNone/>
            </a:pPr>
            <a:endParaRPr lang="es-ES" dirty="0" smtClean="0"/>
          </a:p>
          <a:p>
            <a:pPr algn="r">
              <a:buNone/>
            </a:pPr>
            <a:endParaRPr lang="es-ES" dirty="0" smtClean="0"/>
          </a:p>
          <a:p>
            <a:pPr algn="r">
              <a:buNone/>
            </a:pPr>
            <a:endParaRPr lang="es-ES" dirty="0" smtClean="0"/>
          </a:p>
          <a:p>
            <a:pPr algn="r">
              <a:buNone/>
            </a:pPr>
            <a:endParaRPr lang="es-ES" dirty="0" smtClean="0"/>
          </a:p>
          <a:p>
            <a:pPr algn="r">
              <a:buNone/>
            </a:pPr>
            <a:endParaRPr lang="es-ES" dirty="0" smtClean="0"/>
          </a:p>
          <a:p>
            <a:pPr algn="r">
              <a:buNone/>
            </a:pPr>
            <a:endParaRPr lang="es-ES" dirty="0" smtClean="0"/>
          </a:p>
          <a:p>
            <a:pPr algn="r">
              <a:buNone/>
            </a:pPr>
            <a:endParaRPr lang="es-ES" dirty="0" smtClean="0"/>
          </a:p>
          <a:p>
            <a:pPr algn="r">
              <a:buNone/>
            </a:pPr>
            <a:endParaRPr lang="es-ES" dirty="0" smtClean="0"/>
          </a:p>
          <a:p>
            <a:pPr algn="r">
              <a:buNone/>
            </a:pPr>
            <a:r>
              <a:rPr lang="es-ES" dirty="0" err="1" smtClean="0"/>
              <a:t>Coeficient</a:t>
            </a:r>
            <a:r>
              <a:rPr lang="es-ES" dirty="0" smtClean="0"/>
              <a:t> de </a:t>
            </a:r>
            <a:r>
              <a:rPr lang="es-ES" dirty="0" err="1" smtClean="0"/>
              <a:t>Pearson</a:t>
            </a:r>
            <a:r>
              <a:rPr lang="es-ES" dirty="0" smtClean="0"/>
              <a:t>: </a:t>
            </a:r>
            <a:r>
              <a:rPr lang="ca-ES" dirty="0" smtClean="0"/>
              <a:t>-0,0240 </a:t>
            </a:r>
            <a:endParaRPr lang="es-ES" dirty="0" smtClean="0"/>
          </a:p>
        </p:txBody>
      </p:sp>
      <p:graphicFrame>
        <p:nvGraphicFramePr>
          <p:cNvPr id="4" name="3 Gráfico"/>
          <p:cNvGraphicFramePr/>
          <p:nvPr/>
        </p:nvGraphicFramePr>
        <p:xfrm>
          <a:off x="2699792" y="1628800"/>
          <a:ext cx="5760000" cy="36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11" name="10 Conector recto"/>
          <p:cNvCxnSpPr/>
          <p:nvPr/>
        </p:nvCxnSpPr>
        <p:spPr>
          <a:xfrm>
            <a:off x="683568" y="1340768"/>
            <a:ext cx="77768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idx="4294967295"/>
          </p:nvPr>
        </p:nvSpPr>
        <p:spPr>
          <a:xfrm>
            <a:off x="704800" y="53752"/>
            <a:ext cx="7467600" cy="1359024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lvl="0" algn="r"/>
            <a:r>
              <a:rPr lang="ca-ES" b="1" dirty="0" smtClean="0"/>
              <a:t>Mitjana d’aprovats a les PAU </a:t>
            </a:r>
            <a:r>
              <a:rPr lang="ca-ES" b="1" dirty="0" err="1" smtClean="0"/>
              <a:t>vs</a:t>
            </a:r>
            <a:r>
              <a:rPr lang="ca-ES" b="1" dirty="0" smtClean="0"/>
              <a:t> percentatge d’alumnes que estudien en centres públics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4294967295"/>
          </p:nvPr>
        </p:nvSpPr>
        <p:spPr>
          <a:xfrm>
            <a:off x="704800" y="1600200"/>
            <a:ext cx="7467600" cy="4873752"/>
          </a:xfrm>
          <a:prstGeom prst="rect">
            <a:avLst/>
          </a:prstGeom>
        </p:spPr>
        <p:txBody>
          <a:bodyPr/>
          <a:lstStyle/>
          <a:p>
            <a:pPr algn="r">
              <a:buNone/>
            </a:pPr>
            <a:endParaRPr lang="es-ES" dirty="0" smtClean="0"/>
          </a:p>
          <a:p>
            <a:pPr algn="r">
              <a:buNone/>
            </a:pPr>
            <a:endParaRPr lang="es-ES" dirty="0" smtClean="0"/>
          </a:p>
          <a:p>
            <a:pPr algn="r">
              <a:buNone/>
            </a:pPr>
            <a:endParaRPr lang="es-ES" dirty="0" smtClean="0"/>
          </a:p>
          <a:p>
            <a:pPr algn="r">
              <a:buNone/>
            </a:pPr>
            <a:endParaRPr lang="es-ES" dirty="0" smtClean="0"/>
          </a:p>
          <a:p>
            <a:pPr algn="r">
              <a:buNone/>
            </a:pPr>
            <a:endParaRPr lang="es-ES" dirty="0" smtClean="0"/>
          </a:p>
          <a:p>
            <a:pPr algn="r">
              <a:buNone/>
            </a:pPr>
            <a:endParaRPr lang="es-ES" dirty="0" smtClean="0"/>
          </a:p>
          <a:p>
            <a:pPr algn="r">
              <a:buNone/>
            </a:pPr>
            <a:endParaRPr lang="es-ES" dirty="0" smtClean="0"/>
          </a:p>
          <a:p>
            <a:pPr algn="r">
              <a:buNone/>
            </a:pPr>
            <a:endParaRPr lang="es-ES" dirty="0" smtClean="0"/>
          </a:p>
          <a:p>
            <a:pPr algn="r">
              <a:buNone/>
            </a:pPr>
            <a:endParaRPr lang="es-ES" dirty="0" smtClean="0"/>
          </a:p>
          <a:p>
            <a:pPr algn="r">
              <a:buNone/>
            </a:pPr>
            <a:r>
              <a:rPr lang="es-ES" dirty="0" err="1" smtClean="0"/>
              <a:t>Coeficient</a:t>
            </a:r>
            <a:r>
              <a:rPr lang="es-ES" dirty="0" smtClean="0"/>
              <a:t> de </a:t>
            </a:r>
            <a:r>
              <a:rPr lang="es-ES" dirty="0" err="1" smtClean="0"/>
              <a:t>Pearson</a:t>
            </a:r>
            <a:r>
              <a:rPr lang="es-ES" dirty="0" smtClean="0"/>
              <a:t>: -0,2601</a:t>
            </a:r>
          </a:p>
        </p:txBody>
      </p:sp>
      <p:graphicFrame>
        <p:nvGraphicFramePr>
          <p:cNvPr id="4" name="3 Gráfico"/>
          <p:cNvGraphicFramePr/>
          <p:nvPr/>
        </p:nvGraphicFramePr>
        <p:xfrm>
          <a:off x="2411760" y="1628800"/>
          <a:ext cx="5760000" cy="36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6" name="5 Conector recto"/>
          <p:cNvCxnSpPr/>
          <p:nvPr/>
        </p:nvCxnSpPr>
        <p:spPr>
          <a:xfrm>
            <a:off x="683568" y="1412776"/>
            <a:ext cx="74888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idx="4294967295"/>
          </p:nvPr>
        </p:nvSpPr>
        <p:spPr>
          <a:xfrm>
            <a:off x="838200" y="0"/>
            <a:ext cx="7467600" cy="1412776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algn="r"/>
            <a:r>
              <a:rPr lang="ca-ES" sz="2700" b="1" dirty="0" smtClean="0"/>
              <a:t>Percentatge d’alumnes de Batxillerat </a:t>
            </a:r>
            <a:r>
              <a:rPr lang="ca-ES" sz="2700" b="1" dirty="0" err="1" smtClean="0"/>
              <a:t>vs</a:t>
            </a:r>
            <a:r>
              <a:rPr lang="ca-ES" sz="2700" b="1" dirty="0" smtClean="0"/>
              <a:t> percentatge d’aprovats de les proves PAU</a:t>
            </a:r>
            <a:endParaRPr lang="es-ES" sz="2700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4294967295"/>
          </p:nvPr>
        </p:nvSpPr>
        <p:spPr>
          <a:xfrm>
            <a:off x="848816" y="1600200"/>
            <a:ext cx="7467600" cy="4873752"/>
          </a:xfrm>
          <a:prstGeom prst="rect">
            <a:avLst/>
          </a:prstGeom>
        </p:spPr>
        <p:txBody>
          <a:bodyPr/>
          <a:lstStyle/>
          <a:p>
            <a:pPr algn="r">
              <a:buNone/>
            </a:pPr>
            <a:endParaRPr lang="es-ES" dirty="0" smtClean="0"/>
          </a:p>
          <a:p>
            <a:pPr algn="r">
              <a:buNone/>
            </a:pPr>
            <a:endParaRPr lang="es-ES" dirty="0" smtClean="0"/>
          </a:p>
          <a:p>
            <a:pPr algn="r">
              <a:buNone/>
            </a:pPr>
            <a:endParaRPr lang="es-ES" dirty="0" smtClean="0"/>
          </a:p>
          <a:p>
            <a:pPr algn="r">
              <a:buNone/>
            </a:pPr>
            <a:endParaRPr lang="es-ES" dirty="0" smtClean="0"/>
          </a:p>
          <a:p>
            <a:pPr algn="r">
              <a:buNone/>
            </a:pPr>
            <a:endParaRPr lang="es-ES" dirty="0" smtClean="0"/>
          </a:p>
          <a:p>
            <a:pPr algn="r">
              <a:buNone/>
            </a:pPr>
            <a:endParaRPr lang="es-ES" dirty="0" smtClean="0"/>
          </a:p>
          <a:p>
            <a:pPr algn="r">
              <a:buNone/>
            </a:pPr>
            <a:endParaRPr lang="es-ES" dirty="0" smtClean="0"/>
          </a:p>
          <a:p>
            <a:pPr algn="r">
              <a:buNone/>
            </a:pPr>
            <a:endParaRPr lang="es-ES" dirty="0" smtClean="0"/>
          </a:p>
          <a:p>
            <a:pPr algn="r">
              <a:buNone/>
            </a:pPr>
            <a:endParaRPr lang="es-ES" dirty="0" smtClean="0"/>
          </a:p>
          <a:p>
            <a:pPr algn="r">
              <a:buNone/>
            </a:pPr>
            <a:r>
              <a:rPr lang="es-ES" dirty="0" err="1" smtClean="0"/>
              <a:t>Coeficient</a:t>
            </a:r>
            <a:r>
              <a:rPr lang="es-ES" dirty="0" smtClean="0"/>
              <a:t> de </a:t>
            </a:r>
            <a:r>
              <a:rPr lang="es-ES" dirty="0" err="1" smtClean="0"/>
              <a:t>Pearson</a:t>
            </a:r>
            <a:r>
              <a:rPr lang="es-ES" dirty="0" smtClean="0"/>
              <a:t>: 0,2098</a:t>
            </a:r>
            <a:endParaRPr lang="es-ES" dirty="0"/>
          </a:p>
        </p:txBody>
      </p:sp>
      <p:graphicFrame>
        <p:nvGraphicFramePr>
          <p:cNvPr id="4" name="3 Gráfico"/>
          <p:cNvGraphicFramePr/>
          <p:nvPr/>
        </p:nvGraphicFramePr>
        <p:xfrm>
          <a:off x="2555776" y="1628800"/>
          <a:ext cx="5760000" cy="36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6" name="5 Conector recto"/>
          <p:cNvCxnSpPr/>
          <p:nvPr/>
        </p:nvCxnSpPr>
        <p:spPr>
          <a:xfrm>
            <a:off x="827584" y="1412776"/>
            <a:ext cx="74888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idx="4294967295"/>
          </p:nvPr>
        </p:nvSpPr>
        <p:spPr>
          <a:xfrm>
            <a:off x="838200" y="0"/>
            <a:ext cx="7467600" cy="1052736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algn="r"/>
            <a:r>
              <a:rPr lang="ca-ES" sz="2700" b="1" dirty="0" smtClean="0"/>
              <a:t>Percentatge d’alumnes de Batxillerat </a:t>
            </a:r>
            <a:r>
              <a:rPr lang="ca-ES" sz="2700" b="1" dirty="0" err="1" smtClean="0"/>
              <a:t>vs</a:t>
            </a:r>
            <a:r>
              <a:rPr lang="ca-ES" sz="2700" b="1" dirty="0" smtClean="0"/>
              <a:t> mitjana de les proves PAU</a:t>
            </a:r>
            <a:endParaRPr lang="es-ES" sz="2700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4294967295"/>
          </p:nvPr>
        </p:nvSpPr>
        <p:spPr>
          <a:xfrm>
            <a:off x="848816" y="1600200"/>
            <a:ext cx="7467600" cy="4873752"/>
          </a:xfrm>
          <a:prstGeom prst="rect">
            <a:avLst/>
          </a:prstGeom>
        </p:spPr>
        <p:txBody>
          <a:bodyPr/>
          <a:lstStyle/>
          <a:p>
            <a:pPr algn="r">
              <a:buNone/>
            </a:pPr>
            <a:endParaRPr lang="es-ES" dirty="0" smtClean="0"/>
          </a:p>
          <a:p>
            <a:pPr algn="r">
              <a:buNone/>
            </a:pPr>
            <a:endParaRPr lang="es-ES" dirty="0" smtClean="0"/>
          </a:p>
          <a:p>
            <a:pPr algn="r">
              <a:buNone/>
            </a:pPr>
            <a:endParaRPr lang="es-ES" dirty="0" smtClean="0"/>
          </a:p>
          <a:p>
            <a:pPr algn="r">
              <a:buNone/>
            </a:pPr>
            <a:endParaRPr lang="es-ES" dirty="0" smtClean="0"/>
          </a:p>
          <a:p>
            <a:pPr algn="r">
              <a:buNone/>
            </a:pPr>
            <a:endParaRPr lang="es-ES" dirty="0" smtClean="0"/>
          </a:p>
          <a:p>
            <a:pPr algn="r">
              <a:buNone/>
            </a:pPr>
            <a:endParaRPr lang="es-ES" dirty="0" smtClean="0"/>
          </a:p>
          <a:p>
            <a:pPr algn="r">
              <a:buNone/>
            </a:pPr>
            <a:endParaRPr lang="es-ES" dirty="0" smtClean="0"/>
          </a:p>
          <a:p>
            <a:pPr algn="r">
              <a:buNone/>
            </a:pPr>
            <a:endParaRPr lang="es-ES" dirty="0" smtClean="0"/>
          </a:p>
          <a:p>
            <a:pPr algn="r">
              <a:buNone/>
            </a:pPr>
            <a:endParaRPr lang="es-ES" dirty="0" smtClean="0"/>
          </a:p>
          <a:p>
            <a:pPr algn="r">
              <a:buNone/>
            </a:pPr>
            <a:r>
              <a:rPr lang="es-ES" dirty="0" err="1" smtClean="0"/>
              <a:t>Coeficient</a:t>
            </a:r>
            <a:r>
              <a:rPr lang="es-ES" dirty="0" smtClean="0"/>
              <a:t> de </a:t>
            </a:r>
            <a:r>
              <a:rPr lang="es-ES" dirty="0" err="1" smtClean="0"/>
              <a:t>Pearson</a:t>
            </a:r>
            <a:r>
              <a:rPr lang="es-ES" dirty="0" smtClean="0"/>
              <a:t>: 0,0911</a:t>
            </a:r>
          </a:p>
        </p:txBody>
      </p:sp>
      <p:graphicFrame>
        <p:nvGraphicFramePr>
          <p:cNvPr id="4" name="3 Gráfico"/>
          <p:cNvGraphicFramePr/>
          <p:nvPr/>
        </p:nvGraphicFramePr>
        <p:xfrm>
          <a:off x="2555776" y="1628800"/>
          <a:ext cx="5760000" cy="36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6" name="5 Conector recto"/>
          <p:cNvCxnSpPr/>
          <p:nvPr/>
        </p:nvCxnSpPr>
        <p:spPr>
          <a:xfrm>
            <a:off x="827584" y="1052736"/>
            <a:ext cx="74888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idx="4294967295"/>
          </p:nvPr>
        </p:nvSpPr>
        <p:spPr>
          <a:xfrm>
            <a:off x="1763688" y="2852936"/>
            <a:ext cx="6542112" cy="859532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/>
            <a:r>
              <a:rPr lang="ca-ES" sz="4400" b="1" dirty="0" smtClean="0"/>
              <a:t>4.- Conclusions</a:t>
            </a:r>
            <a:endParaRPr lang="ca-ES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4294967295"/>
          </p:nvPr>
        </p:nvSpPr>
        <p:spPr>
          <a:xfrm>
            <a:off x="1979712" y="188640"/>
            <a:ext cx="6768752" cy="6285312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r"/>
            <a:endParaRPr lang="ca-ES" dirty="0" smtClean="0"/>
          </a:p>
          <a:p>
            <a:r>
              <a:rPr lang="ca-ES" smtClean="0"/>
              <a:t>Les </a:t>
            </a:r>
            <a:r>
              <a:rPr lang="ca-ES" smtClean="0"/>
              <a:t>reformes </a:t>
            </a:r>
            <a:r>
              <a:rPr lang="ca-ES" dirty="0" smtClean="0"/>
              <a:t>educatives implantades en els darrers 15 anys són el factor principal de l’evolució de les qualificacions.</a:t>
            </a:r>
          </a:p>
          <a:p>
            <a:pPr>
              <a:buNone/>
            </a:pPr>
            <a:endParaRPr lang="ca-ES" dirty="0" smtClean="0"/>
          </a:p>
          <a:p>
            <a:r>
              <a:rPr lang="ca-ES" dirty="0" smtClean="0"/>
              <a:t>Estadística bidimensional: PAU </a:t>
            </a:r>
            <a:r>
              <a:rPr lang="ca-ES" dirty="0" err="1" smtClean="0"/>
              <a:t>vs</a:t>
            </a:r>
            <a:r>
              <a:rPr lang="ca-ES" dirty="0" smtClean="0"/>
              <a:t> ...</a:t>
            </a:r>
          </a:p>
          <a:p>
            <a:pPr algn="ctr">
              <a:buNone/>
            </a:pPr>
            <a:r>
              <a:rPr lang="ca-ES" b="1" dirty="0" smtClean="0"/>
              <a:t>Coeficients de </a:t>
            </a:r>
            <a:r>
              <a:rPr lang="ca-ES" b="1" dirty="0" err="1" smtClean="0"/>
              <a:t>Pearson</a:t>
            </a:r>
            <a:r>
              <a:rPr lang="ca-ES" b="1" dirty="0" smtClean="0"/>
              <a:t> propers a 0</a:t>
            </a:r>
          </a:p>
          <a:p>
            <a:pPr algn="r">
              <a:buNone/>
            </a:pPr>
            <a:endParaRPr lang="ca-ES" dirty="0" smtClean="0"/>
          </a:p>
          <a:p>
            <a:pPr algn="r">
              <a:buNone/>
            </a:pPr>
            <a:r>
              <a:rPr lang="ca-ES" b="1" u="sng" dirty="0" smtClean="0"/>
              <a:t>No existeixen dependències lineals entre UN factor dels estudiats i les qualificacions de les PAU</a:t>
            </a:r>
          </a:p>
          <a:p>
            <a:pPr algn="r">
              <a:buNone/>
            </a:pPr>
            <a:endParaRPr lang="ca-ES" sz="2800" b="1" u="sng" dirty="0" smtClean="0"/>
          </a:p>
          <a:p>
            <a:r>
              <a:rPr lang="ca-ES" dirty="0" smtClean="0"/>
              <a:t>Però...</a:t>
            </a:r>
            <a:endParaRPr lang="ca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 idx="4294967295"/>
          </p:nvPr>
        </p:nvSpPr>
        <p:spPr>
          <a:xfrm>
            <a:off x="1763688" y="1376772"/>
            <a:ext cx="6840760" cy="2196244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/>
            <a:r>
              <a:rPr lang="ca-ES" sz="4400" b="1" dirty="0" smtClean="0"/>
              <a:t>1.- Evolució Del Percentatge D’aprovats A Les PAU</a:t>
            </a:r>
            <a:endParaRPr lang="ca-ES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idx="4294967295"/>
          </p:nvPr>
        </p:nvSpPr>
        <p:spPr>
          <a:xfrm>
            <a:off x="848816" y="-27384"/>
            <a:ext cx="7467600" cy="634082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r"/>
            <a:r>
              <a:rPr lang="ca-ES" dirty="0" smtClean="0"/>
              <a:t>Propostes D’ampliació/Millora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4294967295"/>
          </p:nvPr>
        </p:nvSpPr>
        <p:spPr>
          <a:xfrm>
            <a:off x="2267744" y="836712"/>
            <a:ext cx="6120680" cy="5637240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marL="457200" indent="-457200" algn="just">
              <a:buFont typeface="+mj-lt"/>
              <a:buAutoNum type="arabicPeriod"/>
            </a:pPr>
            <a:r>
              <a:rPr lang="ca-ES" dirty="0" smtClean="0"/>
              <a:t>Es podrien estudiar més variables socioeconòmiques de les estudiades.</a:t>
            </a:r>
          </a:p>
          <a:p>
            <a:pPr marL="457200" indent="-457200">
              <a:buFont typeface="+mj-lt"/>
              <a:buAutoNum type="arabicPeriod"/>
            </a:pPr>
            <a:endParaRPr lang="ca-ES" dirty="0" smtClean="0"/>
          </a:p>
          <a:p>
            <a:pPr marL="457200" indent="-457200">
              <a:buFont typeface="+mj-lt"/>
              <a:buAutoNum type="arabicPeriod"/>
            </a:pPr>
            <a:r>
              <a:rPr lang="ca-ES" dirty="0" smtClean="0"/>
              <a:t>Es podrien estudiar més anys dels estudiats.</a:t>
            </a:r>
          </a:p>
          <a:p>
            <a:pPr marL="457200" indent="-457200">
              <a:buFont typeface="+mj-lt"/>
              <a:buAutoNum type="arabicPeriod"/>
            </a:pPr>
            <a:endParaRPr lang="ca-ES" dirty="0" smtClean="0"/>
          </a:p>
          <a:p>
            <a:pPr marL="457200" indent="-457200" algn="just">
              <a:buFont typeface="+mj-lt"/>
              <a:buAutoNum type="arabicPeriod"/>
            </a:pPr>
            <a:r>
              <a:rPr lang="ca-ES" dirty="0" smtClean="0"/>
              <a:t>Es podrien combinar diversos factors socioeconòmics. Possiblement </a:t>
            </a:r>
            <a:r>
              <a:rPr lang="ca-ES" dirty="0" err="1" smtClean="0"/>
              <a:t>augmen-taria</a:t>
            </a:r>
            <a:r>
              <a:rPr lang="ca-ES" dirty="0" smtClean="0"/>
              <a:t> els coeficient de </a:t>
            </a:r>
            <a:r>
              <a:rPr lang="ca-ES" dirty="0" err="1" smtClean="0"/>
              <a:t>Pearson</a:t>
            </a:r>
            <a:r>
              <a:rPr lang="ca-ES" dirty="0" smtClean="0"/>
              <a:t>.</a:t>
            </a:r>
          </a:p>
          <a:p>
            <a:pPr marL="457200" indent="-457200" algn="just">
              <a:buFont typeface="+mj-lt"/>
              <a:buAutoNum type="arabicPeriod"/>
            </a:pPr>
            <a:endParaRPr lang="ca-ES" dirty="0" smtClean="0"/>
          </a:p>
          <a:p>
            <a:pPr marL="457200" indent="-457200" algn="just">
              <a:buFont typeface="+mj-lt"/>
              <a:buAutoNum type="arabicPeriod"/>
            </a:pPr>
            <a:r>
              <a:rPr lang="ca-ES" dirty="0" smtClean="0"/>
              <a:t>Estudiar altres coeficients </a:t>
            </a:r>
            <a:r>
              <a:rPr lang="ca-ES" dirty="0" err="1" smtClean="0"/>
              <a:t>no-lineals</a:t>
            </a:r>
            <a:endParaRPr lang="ca-ES" dirty="0" smtClean="0"/>
          </a:p>
          <a:p>
            <a:pPr marL="457200" indent="-457200">
              <a:buFont typeface="+mj-lt"/>
              <a:buAutoNum type="arabicPeriod"/>
            </a:pPr>
            <a:endParaRPr lang="ca-ES" dirty="0" smtClean="0"/>
          </a:p>
          <a:p>
            <a:pPr marL="457200" indent="-457200">
              <a:buFont typeface="+mj-lt"/>
              <a:buAutoNum type="arabicPeriod"/>
            </a:pPr>
            <a:r>
              <a:rPr lang="ca-ES" dirty="0" smtClean="0"/>
              <a:t>Superar els entrebancs trobats:</a:t>
            </a:r>
          </a:p>
          <a:p>
            <a:pPr marL="822960" lvl="1" indent="-457200">
              <a:buFont typeface="+mj-lt"/>
              <a:buAutoNum type="alphaLcParenR"/>
            </a:pPr>
            <a:r>
              <a:rPr lang="ca-ES" dirty="0" smtClean="0"/>
              <a:t>Fiabilitat de les dades trobades (PROVES PAU)</a:t>
            </a:r>
          </a:p>
          <a:p>
            <a:pPr marL="822960" lvl="1" indent="-457200">
              <a:buFont typeface="+mj-lt"/>
              <a:buAutoNum type="alphaLcParenR"/>
            </a:pPr>
            <a:r>
              <a:rPr lang="ca-ES" dirty="0" smtClean="0"/>
              <a:t>Poca participació del professorat del centre.</a:t>
            </a:r>
          </a:p>
          <a:p>
            <a:pPr marL="822960" lvl="1" indent="-457200">
              <a:buFont typeface="+mj-lt"/>
              <a:buAutoNum type="alphaLcParenR"/>
            </a:pPr>
            <a:r>
              <a:rPr lang="ca-ES" dirty="0" smtClean="0"/>
              <a:t>Millor coordinació entre els membres del grup.</a:t>
            </a: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457200" y="274638"/>
            <a:ext cx="7467600" cy="70609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3000" b="0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7" name="6 Conector recto"/>
          <p:cNvCxnSpPr/>
          <p:nvPr/>
        </p:nvCxnSpPr>
        <p:spPr>
          <a:xfrm>
            <a:off x="827584" y="548680"/>
            <a:ext cx="74888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idx="4294967295"/>
          </p:nvPr>
        </p:nvSpPr>
        <p:spPr>
          <a:xfrm>
            <a:off x="848816" y="-13394"/>
            <a:ext cx="7467600" cy="706090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s-ES" dirty="0" smtClean="0"/>
              <a:t>Bases de </a:t>
            </a:r>
            <a:r>
              <a:rPr lang="es-ES" dirty="0" err="1" smtClean="0"/>
              <a:t>dades</a:t>
            </a:r>
            <a:r>
              <a:rPr lang="es-ES" dirty="0" smtClean="0"/>
              <a:t> </a:t>
            </a:r>
            <a:r>
              <a:rPr lang="es-ES" dirty="0" err="1" smtClean="0"/>
              <a:t>consultades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4294967295"/>
          </p:nvPr>
        </p:nvSpPr>
        <p:spPr>
          <a:xfrm>
            <a:off x="1795264" y="1124744"/>
            <a:ext cx="6233120" cy="4873752"/>
          </a:xfrm>
          <a:prstGeom prst="rect">
            <a:avLst/>
          </a:prstGeom>
        </p:spPr>
        <p:txBody>
          <a:bodyPr/>
          <a:lstStyle/>
          <a:p>
            <a:r>
              <a:rPr lang="es-ES" dirty="0" err="1" smtClean="0"/>
              <a:t>Institut</a:t>
            </a:r>
            <a:r>
              <a:rPr lang="es-ES" dirty="0" smtClean="0"/>
              <a:t> </a:t>
            </a:r>
            <a:r>
              <a:rPr lang="es-ES" dirty="0" err="1" smtClean="0"/>
              <a:t>d’Estadística</a:t>
            </a:r>
            <a:r>
              <a:rPr lang="es-ES" dirty="0" smtClean="0"/>
              <a:t> de Catalunya.</a:t>
            </a:r>
          </a:p>
          <a:p>
            <a:endParaRPr lang="es-ES" dirty="0" smtClean="0"/>
          </a:p>
          <a:p>
            <a:r>
              <a:rPr lang="es-ES" dirty="0" err="1" smtClean="0"/>
              <a:t>Departament</a:t>
            </a:r>
            <a:r>
              <a:rPr lang="es-ES" dirty="0" smtClean="0"/>
              <a:t> </a:t>
            </a:r>
            <a:r>
              <a:rPr lang="es-ES" dirty="0" err="1" smtClean="0"/>
              <a:t>d’Ensenyament</a:t>
            </a:r>
            <a:r>
              <a:rPr lang="es-ES" dirty="0" smtClean="0"/>
              <a:t> de la Generalitat de Catalunya.</a:t>
            </a:r>
          </a:p>
        </p:txBody>
      </p:sp>
      <p:cxnSp>
        <p:nvCxnSpPr>
          <p:cNvPr id="5" name="4 Conector recto"/>
          <p:cNvCxnSpPr/>
          <p:nvPr/>
        </p:nvCxnSpPr>
        <p:spPr>
          <a:xfrm>
            <a:off x="827584" y="692696"/>
            <a:ext cx="74888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 idx="4294967295"/>
          </p:nvPr>
        </p:nvSpPr>
        <p:spPr>
          <a:xfrm>
            <a:off x="838200" y="2027126"/>
            <a:ext cx="7467600" cy="2803748"/>
          </a:xfrm>
          <a:prstGeom prst="rect">
            <a:avLst/>
          </a:prstGeom>
        </p:spPr>
        <p:txBody>
          <a:bodyPr>
            <a:noAutofit/>
          </a:bodyPr>
          <a:lstStyle/>
          <a:p>
            <a:pPr algn="r"/>
            <a:r>
              <a:rPr lang="ca-ES" sz="6000" b="1" u="sng" dirty="0" smtClean="0"/>
              <a:t>Moltes gràcies per la seva atenció</a:t>
            </a:r>
            <a:endParaRPr lang="ca-ES" sz="6000" b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0 Imagen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1836376" y="549000"/>
            <a:ext cx="6120000" cy="5760000"/>
          </a:xfrm>
          <a:prstGeom prst="rect">
            <a:avLst/>
          </a:prstGeom>
        </p:spPr>
      </p:pic>
      <p:sp>
        <p:nvSpPr>
          <p:cNvPr id="4" name="3 CuadroTexto"/>
          <p:cNvSpPr txBox="1"/>
          <p:nvPr/>
        </p:nvSpPr>
        <p:spPr>
          <a:xfrm>
            <a:off x="7020272" y="476672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 smtClean="0">
                <a:latin typeface="+mj-lt"/>
              </a:rPr>
              <a:t>2007</a:t>
            </a:r>
            <a:endParaRPr lang="es-ES" sz="2800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0 Imagen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1836376" y="549000"/>
            <a:ext cx="6120000" cy="5760000"/>
          </a:xfrm>
          <a:prstGeom prst="rect">
            <a:avLst/>
          </a:prstGeom>
        </p:spPr>
      </p:pic>
      <p:sp>
        <p:nvSpPr>
          <p:cNvPr id="4" name="3 CuadroTexto"/>
          <p:cNvSpPr txBox="1"/>
          <p:nvPr/>
        </p:nvSpPr>
        <p:spPr>
          <a:xfrm>
            <a:off x="7020272" y="476672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 smtClean="0">
                <a:latin typeface="+mj-lt"/>
              </a:rPr>
              <a:t>2008</a:t>
            </a:r>
            <a:endParaRPr lang="es-ES" sz="2800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0 Imagen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1836376" y="549000"/>
            <a:ext cx="6120000" cy="5760000"/>
          </a:xfrm>
          <a:prstGeom prst="rect">
            <a:avLst/>
          </a:prstGeom>
        </p:spPr>
      </p:pic>
      <p:sp>
        <p:nvSpPr>
          <p:cNvPr id="4" name="3 CuadroTexto"/>
          <p:cNvSpPr txBox="1"/>
          <p:nvPr/>
        </p:nvSpPr>
        <p:spPr>
          <a:xfrm>
            <a:off x="7020272" y="476672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 smtClean="0">
                <a:latin typeface="+mj-lt"/>
              </a:rPr>
              <a:t>2009</a:t>
            </a:r>
            <a:endParaRPr lang="es-ES" sz="2800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0 Imagen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1836376" y="549000"/>
            <a:ext cx="6120000" cy="5760000"/>
          </a:xfrm>
          <a:prstGeom prst="rect">
            <a:avLst/>
          </a:prstGeom>
        </p:spPr>
      </p:pic>
      <p:sp>
        <p:nvSpPr>
          <p:cNvPr id="4" name="3 CuadroTexto"/>
          <p:cNvSpPr txBox="1"/>
          <p:nvPr/>
        </p:nvSpPr>
        <p:spPr>
          <a:xfrm>
            <a:off x="7020272" y="476672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 smtClean="0">
                <a:latin typeface="+mj-lt"/>
              </a:rPr>
              <a:t>2010</a:t>
            </a:r>
            <a:endParaRPr lang="es-ES" sz="2800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0 Imagen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1836376" y="549000"/>
            <a:ext cx="6120000" cy="5760000"/>
          </a:xfrm>
          <a:prstGeom prst="rect">
            <a:avLst/>
          </a:prstGeom>
        </p:spPr>
      </p:pic>
      <p:sp>
        <p:nvSpPr>
          <p:cNvPr id="4" name="3 CuadroTexto"/>
          <p:cNvSpPr txBox="1"/>
          <p:nvPr/>
        </p:nvSpPr>
        <p:spPr>
          <a:xfrm>
            <a:off x="7020272" y="476672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 smtClean="0">
                <a:latin typeface="+mj-lt"/>
              </a:rPr>
              <a:t>2011</a:t>
            </a:r>
            <a:endParaRPr lang="es-ES" sz="2800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 idx="4294967295"/>
          </p:nvPr>
        </p:nvSpPr>
        <p:spPr>
          <a:xfrm>
            <a:off x="1763688" y="1448780"/>
            <a:ext cx="6542112" cy="2916324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/>
            <a:r>
              <a:rPr lang="es-ES" sz="4400" b="1" dirty="0" smtClean="0"/>
              <a:t>2.- </a:t>
            </a:r>
            <a:r>
              <a:rPr lang="es-ES" sz="4400" b="1" dirty="0" err="1" smtClean="0"/>
              <a:t>Evolució</a:t>
            </a:r>
            <a:r>
              <a:rPr lang="es-ES" sz="4400" b="1" dirty="0" smtClean="0"/>
              <a:t> De Les </a:t>
            </a:r>
            <a:r>
              <a:rPr lang="es-ES" sz="4400" b="1" dirty="0" err="1" smtClean="0"/>
              <a:t>Mitjanes</a:t>
            </a:r>
            <a:r>
              <a:rPr lang="es-ES" sz="4400" b="1" dirty="0" smtClean="0"/>
              <a:t> De Les </a:t>
            </a:r>
            <a:r>
              <a:rPr lang="es-ES" sz="4400" b="1" dirty="0" err="1" smtClean="0"/>
              <a:t>Qualificacions</a:t>
            </a:r>
            <a:r>
              <a:rPr lang="es-ES" sz="4400" b="1" dirty="0" smtClean="0"/>
              <a:t> De Les PAU</a:t>
            </a:r>
            <a:endParaRPr lang="es-ES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irador">
  <a:themeElements>
    <a:clrScheme name="Urbano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Mirador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Mirador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265</TotalTime>
  <Words>603</Words>
  <Application>Microsoft Office PowerPoint</Application>
  <PresentationFormat>Presentación en pantalla (4:3)</PresentationFormat>
  <Paragraphs>240</Paragraphs>
  <Slides>32</Slides>
  <Notes>21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32</vt:i4>
      </vt:variant>
    </vt:vector>
  </HeadingPairs>
  <TitlesOfParts>
    <vt:vector size="33" baseType="lpstr">
      <vt:lpstr>Mirador</vt:lpstr>
      <vt:lpstr>POSEM A PROVA LA SELE?</vt:lpstr>
      <vt:lpstr>Índex</vt:lpstr>
      <vt:lpstr>1.- Evolució Del Percentatge D’aprovats A Les PAU</vt:lpstr>
      <vt:lpstr>Diapositiva 4</vt:lpstr>
      <vt:lpstr>Diapositiva 5</vt:lpstr>
      <vt:lpstr>Diapositiva 6</vt:lpstr>
      <vt:lpstr>Diapositiva 7</vt:lpstr>
      <vt:lpstr>Diapositiva 8</vt:lpstr>
      <vt:lpstr>2.- Evolució De Les Mitjanes De Les Qualificacions De Les PAU</vt:lpstr>
      <vt:lpstr>Diapositiva 10</vt:lpstr>
      <vt:lpstr>Diapositiva 11</vt:lpstr>
      <vt:lpstr>Diapositiva 12</vt:lpstr>
      <vt:lpstr>Diapositiva 13</vt:lpstr>
      <vt:lpstr>Diapositiva 14</vt:lpstr>
      <vt:lpstr>3.- Gràfics i coeficients  de pearson</vt:lpstr>
      <vt:lpstr>Percentatge d’aprovats a les PAU vs percentatge d’aturats de la comarca</vt:lpstr>
      <vt:lpstr>Nota mitjana a les PAU vs percentatge d’aturats de la comarca</vt:lpstr>
      <vt:lpstr>Percentatge d’aprovats a les PAU vs el PIB per habitant de la comarca</vt:lpstr>
      <vt:lpstr>Nota mitjana a les PAU vs PIB per habitant de la comarca</vt:lpstr>
      <vt:lpstr>Percentatge d’immigrants per comarca vs el percentatge d’aprovats de les proves PAU</vt:lpstr>
      <vt:lpstr>Percentatge d’immigrants per comarca vs la mitjana de les proves PAU</vt:lpstr>
      <vt:lpstr>Percentatge d’alumnes immigrants al batxillerat vs el percentatge d’aprovats del 2011</vt:lpstr>
      <vt:lpstr>Percentatge D’alumnes Immigrants Que Fan Batxillerat Vs Mitjana Les PAU 2011</vt:lpstr>
      <vt:lpstr>Percentatge d’aprovats a les PAU vs Percentatge d’alumnes que estudien en centres públics</vt:lpstr>
      <vt:lpstr>Mitjana d’aprovats a les PAU vs percentatge d’alumnes que estudien en centres públics</vt:lpstr>
      <vt:lpstr>Percentatge d’alumnes de Batxillerat vs percentatge d’aprovats de les proves PAU</vt:lpstr>
      <vt:lpstr>Percentatge d’alumnes de Batxillerat vs mitjana de les proves PAU</vt:lpstr>
      <vt:lpstr>4.- Conclusions</vt:lpstr>
      <vt:lpstr>Diapositiva 29</vt:lpstr>
      <vt:lpstr>Propostes D’ampliació/Millora</vt:lpstr>
      <vt:lpstr>Bases de dades consultades</vt:lpstr>
      <vt:lpstr>Moltes gràcies per la seva atenció</vt:lpstr>
    </vt:vector>
  </TitlesOfParts>
  <Company>I.E.S. Andreu Nin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SELECTIVITAT A CATALUNYA</dc:title>
  <dc:creator>bat01</dc:creator>
  <cp:lastModifiedBy>www.intercambiosvirtuales.org</cp:lastModifiedBy>
  <cp:revision>33</cp:revision>
  <dcterms:created xsi:type="dcterms:W3CDTF">2012-03-28T08:41:16Z</dcterms:created>
  <dcterms:modified xsi:type="dcterms:W3CDTF">2012-06-08T15:29:32Z</dcterms:modified>
</cp:coreProperties>
</file>