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024"/>
    <a:srgbClr val="418DB3"/>
    <a:srgbClr val="2AC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91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30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811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06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398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97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838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88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55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93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276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D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9A38-57BE-442B-9982-ACD9175BF701}" type="datetimeFigureOut">
              <a:rPr lang="ca-ES" smtClean="0"/>
              <a:t>05/05/2017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1FBA-3648-45DB-B2E4-5C9CB793A32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856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juegos.com/comunidad-foros/tema/12403168/0/los-expertos-explican-que-es-un-juego-triple-a-aaa/" TargetMode="External"/><Relationship Id="rId2" Type="http://schemas.openxmlformats.org/officeDocument/2006/relationships/hyperlink" Target="http://www.gamasutra.com/blogs/UlyanaChernyak/20141013/227536/Understanding_quotGames_as_a_Servicequot_for_Game_Development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08504" cy="4323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67944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Planter_60</a:t>
            </a:r>
            <a:endParaRPr lang="ca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5696" y="4766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8ª </a:t>
            </a:r>
            <a:r>
              <a:rPr lang="es-ES" b="1" dirty="0" err="1"/>
              <a:t>Convocatòria</a:t>
            </a:r>
            <a:r>
              <a:rPr lang="es-ES" b="1" dirty="0"/>
              <a:t> </a:t>
            </a:r>
            <a:r>
              <a:rPr lang="es-ES" b="1" dirty="0" err="1"/>
              <a:t>Planter</a:t>
            </a:r>
            <a:r>
              <a:rPr lang="es-ES" b="1" dirty="0"/>
              <a:t> de </a:t>
            </a:r>
            <a:r>
              <a:rPr lang="es-ES" b="1" dirty="0" err="1"/>
              <a:t>Sondeig</a:t>
            </a:r>
            <a:r>
              <a:rPr lang="es-ES" b="1" dirty="0"/>
              <a:t> i </a:t>
            </a:r>
            <a:r>
              <a:rPr lang="es-ES" b="1" dirty="0" err="1"/>
              <a:t>Experiments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3063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/>
              <a:t>DESCRIPCIÓ I ANÀLISI DE </a:t>
            </a:r>
            <a:r>
              <a:rPr lang="ca-ES" b="1" dirty="0" smtClean="0"/>
              <a:t>DADES DE STEAMSPY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b="10746"/>
          <a:stretch/>
        </p:blipFill>
        <p:spPr bwMode="auto">
          <a:xfrm>
            <a:off x="457200" y="1797331"/>
            <a:ext cx="8229600" cy="4131701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12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DESCRIPCIÓ I ANÀLISI DE DADES </a:t>
            </a:r>
            <a:r>
              <a:rPr lang="ca-ES" b="1" dirty="0" smtClean="0"/>
              <a:t>DE LES RESPOSTES DELS EXPERTS I EL LLIBRE DE REFERÈNCIA</a:t>
            </a:r>
            <a:endParaRPr lang="ca-ES" dirty="0"/>
          </a:p>
        </p:txBody>
      </p:sp>
      <p:pic>
        <p:nvPicPr>
          <p:cNvPr id="4" name="3 Imagen" descr="C:\Users\Mapi\Documents\ZAFRA\ZAFRA INVESTIGADORA\curs 2016-17\PAU\PLANTER\20 MÉS VENU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302000" cy="4199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24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a-ES" b="1" dirty="0"/>
              <a:t>RESULTATS </a:t>
            </a:r>
            <a:r>
              <a:rPr lang="ca-ES" b="1" dirty="0" smtClean="0"/>
              <a:t>OBTINGUTS-1</a:t>
            </a: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2548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dirty="0" smtClean="0"/>
              <a:t>Els resultats </a:t>
            </a:r>
            <a:r>
              <a:rPr lang="ca-ES" dirty="0"/>
              <a:t>obtinguts quantificables </a:t>
            </a:r>
            <a:r>
              <a:rPr lang="ca-ES" dirty="0" smtClean="0"/>
              <a:t>donen un </a:t>
            </a:r>
            <a:r>
              <a:rPr lang="ca-ES" dirty="0"/>
              <a:t>“perfil de jugador mig” i una proporció de popularitat entre jocs </a:t>
            </a:r>
            <a:r>
              <a:rPr lang="ca-ES" dirty="0" err="1"/>
              <a:t>indie</a:t>
            </a:r>
            <a:r>
              <a:rPr lang="ca-ES" dirty="0"/>
              <a:t>/no </a:t>
            </a:r>
            <a:r>
              <a:rPr lang="ca-ES" dirty="0" err="1"/>
              <a:t>indie</a:t>
            </a:r>
            <a:r>
              <a:rPr lang="ca-ES" dirty="0"/>
              <a:t>, i per </a:t>
            </a:r>
            <a:r>
              <a:rPr lang="ca-ES" dirty="0" smtClean="0"/>
              <a:t>altra, </a:t>
            </a:r>
            <a:r>
              <a:rPr lang="ca-ES" dirty="0"/>
              <a:t>de la base de dades, que </a:t>
            </a:r>
            <a:r>
              <a:rPr lang="ca-ES" dirty="0" smtClean="0"/>
              <a:t>dóna </a:t>
            </a:r>
            <a:r>
              <a:rPr lang="ca-ES" dirty="0"/>
              <a:t>com a resultat el volum de propietaris dels videojocs </a:t>
            </a:r>
            <a:r>
              <a:rPr lang="ca-ES" dirty="0" err="1"/>
              <a:t>indies</a:t>
            </a:r>
            <a:r>
              <a:rPr lang="ca-ES" dirty="0"/>
              <a:t>.</a:t>
            </a:r>
          </a:p>
          <a:p>
            <a:pPr algn="just"/>
            <a:endParaRPr lang="ca-ES" dirty="0"/>
          </a:p>
          <a:p>
            <a:pPr marL="0" indent="0" algn="just">
              <a:buNone/>
            </a:pPr>
            <a:endParaRPr lang="ca-ES" dirty="0"/>
          </a:p>
          <a:p>
            <a:pPr marL="0" indent="0" algn="just">
              <a:buNone/>
            </a:pPr>
            <a:endParaRPr lang="ca-ES" dirty="0"/>
          </a:p>
          <a:p>
            <a:pPr marL="0" indent="0" algn="just">
              <a:buNone/>
            </a:pPr>
            <a:endParaRPr lang="ca-ES" dirty="0"/>
          </a:p>
          <a:p>
            <a:pPr algn="just"/>
            <a:endParaRPr lang="ca-ES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21088"/>
            <a:ext cx="3279140" cy="236093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1088"/>
            <a:ext cx="3295650" cy="237236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4085"/>
          <a:stretch/>
        </p:blipFill>
        <p:spPr>
          <a:xfrm>
            <a:off x="6715522" y="4725144"/>
            <a:ext cx="2320974" cy="13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1124744"/>
            <a:ext cx="3682752" cy="21168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a-ES" dirty="0"/>
              <a:t>Comptant els </a:t>
            </a:r>
            <a:r>
              <a:rPr lang="ca-ES" dirty="0" smtClean="0"/>
              <a:t>gratuïts</a:t>
            </a:r>
            <a:r>
              <a:rPr lang="ca-ES" dirty="0"/>
              <a:t>, els 200 jocs amb més propietaris en tenen més que els demés junts.</a:t>
            </a:r>
          </a:p>
          <a:p>
            <a:pPr algn="just"/>
            <a:r>
              <a:rPr lang="ca-ES" dirty="0"/>
              <a:t>Sense comptar-los, 250 en tenen més que tots els demés.</a:t>
            </a:r>
          </a:p>
          <a:p>
            <a:pPr algn="just"/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a-ES" b="1" dirty="0"/>
              <a:t>RESULTATS </a:t>
            </a:r>
            <a:r>
              <a:rPr lang="ca-ES" b="1" dirty="0" smtClean="0"/>
              <a:t>OBTINGUTS-2</a:t>
            </a: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880320" cy="1663576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2736304" cy="1687452"/>
          </a:xfrm>
          <a:prstGeom prst="rect">
            <a:avLst/>
          </a:prstGeom>
        </p:spPr>
      </p:pic>
      <p:pic>
        <p:nvPicPr>
          <p:cNvPr id="2049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3202"/>
            <a:ext cx="3055960" cy="18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6" y="5028391"/>
            <a:ext cx="3039110" cy="178498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3528" y="4581128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altLang="zh-CN" sz="2400" dirty="0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Comptant els videojocs gratuïts, el 47% dels </a:t>
            </a:r>
            <a:r>
              <a:rPr lang="ca-ES" altLang="zh-CN" sz="2400" dirty="0" err="1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indies</a:t>
            </a:r>
            <a:r>
              <a:rPr lang="ca-ES" altLang="zh-CN" sz="2400" dirty="0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 a </a:t>
            </a:r>
            <a:r>
              <a:rPr lang="ca-ES" altLang="zh-CN" sz="2400" dirty="0" err="1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Steam</a:t>
            </a:r>
            <a:r>
              <a:rPr lang="ca-ES" altLang="zh-CN" sz="2400" dirty="0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 tenen menys de 10.000 </a:t>
            </a:r>
            <a:r>
              <a:rPr lang="ca-ES" altLang="zh-CN" sz="2400" dirty="0" smtClean="0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propietaris i S</a:t>
            </a:r>
            <a:r>
              <a:rPr lang="ca-ES" sz="2400" dirty="0"/>
              <a:t>ense comptar-los, el 49,94% dels </a:t>
            </a:r>
            <a:r>
              <a:rPr lang="ca-ES" sz="2400" dirty="0" err="1"/>
              <a:t>indies</a:t>
            </a:r>
            <a:r>
              <a:rPr lang="ca-ES" sz="2400" dirty="0"/>
              <a:t> </a:t>
            </a:r>
          </a:p>
          <a:p>
            <a:pPr lvl="0" algn="just"/>
            <a:r>
              <a:rPr lang="ca-ES" altLang="zh-CN" sz="2400" dirty="0" smtClean="0">
                <a:solidFill>
                  <a:srgbClr val="00000A"/>
                </a:solidFill>
                <a:ea typeface="SimSun" pitchFamily="2" charset="-122"/>
                <a:cs typeface="Times New Roman" pitchFamily="18" charset="0"/>
              </a:rPr>
              <a:t>. </a:t>
            </a:r>
            <a:endParaRPr lang="ca-ES" altLang="zh-CN" sz="2400" dirty="0">
              <a:cs typeface="Arial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053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PERFIL DEL JUGADOR DE VIDEOJOCS INDIES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997152"/>
          </a:xfrm>
        </p:spPr>
        <p:txBody>
          <a:bodyPr>
            <a:noAutofit/>
          </a:bodyPr>
          <a:lstStyle/>
          <a:p>
            <a:pPr algn="just"/>
            <a:r>
              <a:rPr lang="ca-ES" sz="2100" b="1" dirty="0"/>
              <a:t>El perfil de jugador mig</a:t>
            </a:r>
            <a:r>
              <a:rPr lang="ca-ES" sz="2100" dirty="0"/>
              <a:t> extret del formulari que vaig passar als nois i noies des de 1r fins a 4t de l’institut Juan Manuel Zafra de Barcelona, va ser el següent: les plataformes més utilitzades són el mòbil i la consola de sobretaula (70% de la gent les fa servir) i per cada videojoc </a:t>
            </a:r>
            <a:r>
              <a:rPr lang="ca-ES" sz="2100" dirty="0" err="1"/>
              <a:t>indie</a:t>
            </a:r>
            <a:r>
              <a:rPr lang="ca-ES" sz="2100" dirty="0"/>
              <a:t>, els jugadors de mòbil coneixen 1,98 jocs normals i els jugadors de consoles de sobretaula en coneixen 4,3.</a:t>
            </a:r>
          </a:p>
          <a:p>
            <a:pPr marL="0" indent="0" algn="just">
              <a:buNone/>
            </a:pPr>
            <a:endParaRPr lang="ca-ES" sz="800" dirty="0"/>
          </a:p>
          <a:p>
            <a:pPr algn="just"/>
            <a:r>
              <a:rPr lang="ca-ES" sz="2100" b="1" dirty="0"/>
              <a:t>Segons la base de dades </a:t>
            </a:r>
            <a:r>
              <a:rPr lang="ca-ES" sz="2100" b="1" dirty="0" err="1"/>
              <a:t>SteamSpy</a:t>
            </a:r>
            <a:r>
              <a:rPr lang="ca-ES" sz="2100" dirty="0"/>
              <a:t>, a partir del volum de propietaris dels videojocs </a:t>
            </a:r>
            <a:r>
              <a:rPr lang="ca-ES" sz="2100" dirty="0" err="1"/>
              <a:t>indies</a:t>
            </a:r>
            <a:r>
              <a:rPr lang="ca-ES" sz="2100" dirty="0"/>
              <a:t>, constato que comptant els videojocs gratuïts, el 47% dels </a:t>
            </a:r>
            <a:r>
              <a:rPr lang="ca-ES" sz="2100" dirty="0" err="1"/>
              <a:t>indies</a:t>
            </a:r>
            <a:r>
              <a:rPr lang="ca-ES" sz="2100" dirty="0"/>
              <a:t> tenen menys de 10.000 propietaris i sense comptar-los, correspon a un 49,9%</a:t>
            </a:r>
          </a:p>
          <a:p>
            <a:pPr marL="0" indent="0" algn="just">
              <a:buNone/>
            </a:pPr>
            <a:endParaRPr lang="ca-ES" sz="800" dirty="0"/>
          </a:p>
          <a:p>
            <a:pPr algn="just"/>
            <a:r>
              <a:rPr lang="ca-ES" sz="2100" b="1" dirty="0"/>
              <a:t>Segons les respostes dels professionals</a:t>
            </a:r>
            <a:r>
              <a:rPr lang="ca-ES" sz="2100" dirty="0"/>
              <a:t>: Tots els “enquestats”</a:t>
            </a:r>
            <a:r>
              <a:rPr lang="ca-ES" sz="2100" b="1" dirty="0"/>
              <a:t> </a:t>
            </a:r>
            <a:r>
              <a:rPr lang="ca-ES" sz="2100" dirty="0"/>
              <a:t>han coincidit a l’hora de parlar del sector independent en els següents aspectes: Tots consideraven que si et vols dedicar professionalment als videojocs, en primer lloc no tens perquè dedicar-te a crear dins d’una empresa independent, i en segon, que si ho fas, no hi haurà problemes en el futur amb aquest mercat.</a:t>
            </a:r>
          </a:p>
          <a:p>
            <a:pPr algn="just"/>
            <a:endParaRPr lang="ca-ES" sz="2100" dirty="0"/>
          </a:p>
        </p:txBody>
      </p:sp>
    </p:spTree>
    <p:extLst>
      <p:ext uri="{BB962C8B-B14F-4D97-AF65-F5344CB8AC3E}">
        <p14:creationId xmlns:p14="http://schemas.microsoft.com/office/powerpoint/2010/main" val="65629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a-ES" b="1" dirty="0"/>
              <a:t>CONCLUSIONS DE L’ESTUDI</a:t>
            </a:r>
            <a:br>
              <a:rPr lang="ca-ES" b="1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a-ES" dirty="0"/>
              <a:t>Segons les respostes dels companys en quant als jocs que coneixen </a:t>
            </a:r>
            <a:r>
              <a:rPr lang="ca-ES" b="1" dirty="0"/>
              <a:t>podem afirmar</a:t>
            </a:r>
            <a:r>
              <a:rPr lang="ca-ES" dirty="0"/>
              <a:t> que tal com pensaven </a:t>
            </a:r>
            <a:r>
              <a:rPr lang="ca-ES" b="1" dirty="0"/>
              <a:t>no coneixen</a:t>
            </a:r>
            <a:r>
              <a:rPr lang="ca-ES" dirty="0"/>
              <a:t> gaire els jocs </a:t>
            </a:r>
            <a:r>
              <a:rPr lang="ca-ES" dirty="0" err="1"/>
              <a:t>indies</a:t>
            </a:r>
            <a:r>
              <a:rPr lang="ca-ES" dirty="0"/>
              <a:t>, però els coneixen més del que ens pensaven, per tant aquest sector </a:t>
            </a:r>
            <a:r>
              <a:rPr lang="ca-ES" b="1" dirty="0"/>
              <a:t>és un sector minoritari</a:t>
            </a:r>
            <a:r>
              <a:rPr lang="ca-ES" dirty="0"/>
              <a:t>, però no fins al punt que ens havíem imaginat. També </a:t>
            </a:r>
            <a:r>
              <a:rPr lang="ca-ES" dirty="0" err="1"/>
              <a:t>dodem</a:t>
            </a:r>
            <a:r>
              <a:rPr lang="ca-ES" dirty="0"/>
              <a:t> afirmar que els companys d’ESO de l’institut </a:t>
            </a:r>
            <a:r>
              <a:rPr lang="ca-ES" b="1" dirty="0"/>
              <a:t>juguen majoritàriament</a:t>
            </a:r>
            <a:r>
              <a:rPr lang="ca-ES" dirty="0"/>
              <a:t> amb el </a:t>
            </a:r>
            <a:r>
              <a:rPr lang="ca-ES" b="1" dirty="0"/>
              <a:t>mòbil</a:t>
            </a:r>
            <a:r>
              <a:rPr lang="ca-ES" dirty="0"/>
              <a:t> i les </a:t>
            </a:r>
            <a:r>
              <a:rPr lang="ca-ES" b="1" dirty="0"/>
              <a:t>consoles de sobretaula</a:t>
            </a:r>
            <a:r>
              <a:rPr lang="ca-ES" dirty="0"/>
              <a:t>.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Segons els professionals del sector dels videojocs, </a:t>
            </a:r>
            <a:r>
              <a:rPr lang="ca-ES" b="1" dirty="0"/>
              <a:t>hi ha lloc</a:t>
            </a:r>
            <a:r>
              <a:rPr lang="ca-ES" dirty="0"/>
              <a:t> pel sector del videojoc </a:t>
            </a:r>
            <a:r>
              <a:rPr lang="ca-ES" dirty="0" err="1"/>
              <a:t>indie</a:t>
            </a:r>
            <a:r>
              <a:rPr lang="ca-ES" dirty="0"/>
              <a:t> i els 3 que han respost als meus correus coincideixen en donar per fet que rere del vídeojoc hi ha art.</a:t>
            </a:r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1454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286206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MOLTES GRÀCIES PER LA SEVA ATENCIÓ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4303637"/>
            <a:ext cx="5349280" cy="99757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Pau Martí </a:t>
            </a:r>
            <a:r>
              <a:rPr lang="es-ES" dirty="0" err="1" smtClean="0"/>
              <a:t>València</a:t>
            </a:r>
            <a:r>
              <a:rPr lang="es-ES" dirty="0" smtClean="0"/>
              <a:t> </a:t>
            </a:r>
            <a:r>
              <a:rPr lang="es-ES" dirty="0" err="1" smtClean="0"/>
              <a:t>Griñó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719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INTRODUCCIÓ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a-ES" sz="3400" dirty="0"/>
              <a:t>Avui en dia, com a herència als successos dels últims anys, els </a:t>
            </a:r>
            <a:r>
              <a:rPr lang="ca-ES" sz="3400" i="1" dirty="0" err="1"/>
              <a:t>indies</a:t>
            </a:r>
            <a:r>
              <a:rPr lang="ca-ES" sz="3400" i="1" dirty="0"/>
              <a:t> </a:t>
            </a:r>
            <a:r>
              <a:rPr lang="ca-ES" sz="3400" dirty="0"/>
              <a:t>han </a:t>
            </a:r>
            <a:r>
              <a:rPr lang="ca-ES" sz="3400" dirty="0" smtClean="0"/>
              <a:t>donat </a:t>
            </a:r>
            <a:r>
              <a:rPr lang="ca-ES" sz="3400" dirty="0"/>
              <a:t>lloc a la normalització d’un tipus de videojocs més “personals”. Han tornat a alguns videojocs el pes narratiu i complexitat artística que s’havia deixat de banda anteriorment a causa dels </a:t>
            </a:r>
            <a:r>
              <a:rPr lang="ca-ES" sz="3400" u="sng" dirty="0">
                <a:hlinkClick r:id="rId2"/>
              </a:rPr>
              <a:t>nous models de negoci</a:t>
            </a:r>
            <a:r>
              <a:rPr lang="ca-ES" sz="3400" dirty="0"/>
              <a:t>. Això és visible tant en els mateixos </a:t>
            </a:r>
            <a:r>
              <a:rPr lang="ca-ES" sz="3400" i="1" dirty="0" err="1"/>
              <a:t>indies</a:t>
            </a:r>
            <a:r>
              <a:rPr lang="ca-ES" sz="3400" i="1" dirty="0"/>
              <a:t> </a:t>
            </a:r>
            <a:r>
              <a:rPr lang="ca-ES" sz="3400" dirty="0"/>
              <a:t>com, des de fa menys, en </a:t>
            </a:r>
            <a:r>
              <a:rPr lang="ca-ES" sz="3400" u="sng" dirty="0" err="1">
                <a:hlinkClick r:id="rId3"/>
              </a:rPr>
              <a:t>AAA’s</a:t>
            </a:r>
            <a:r>
              <a:rPr lang="ca-ES" sz="3400" dirty="0" smtClean="0"/>
              <a:t>.</a:t>
            </a:r>
          </a:p>
          <a:p>
            <a:pPr algn="just"/>
            <a:endParaRPr lang="ca-ES" sz="3400" dirty="0"/>
          </a:p>
          <a:p>
            <a:pPr algn="just"/>
            <a:r>
              <a:rPr lang="ca-ES" sz="3400" dirty="0"/>
              <a:t>La part dolenta és que, encara que s’ha avançat, no és segur que això segueixi així. Amb l’increment massiu d’oferta en la secció </a:t>
            </a:r>
            <a:r>
              <a:rPr lang="ca-ES" sz="3400" i="1" dirty="0" err="1"/>
              <a:t>indie</a:t>
            </a:r>
            <a:r>
              <a:rPr lang="ca-ES" sz="3400" dirty="0"/>
              <a:t> del mercat i l’augment de gent interessada en el mitjà però d’una manera més casual, aquesta investigació pretén respondre la pregunta</a:t>
            </a:r>
            <a:r>
              <a:rPr lang="ca-ES" sz="3400" dirty="0" smtClean="0"/>
              <a:t>...</a:t>
            </a:r>
          </a:p>
          <a:p>
            <a:pPr algn="just"/>
            <a:endParaRPr lang="ca-ES" sz="3400" dirty="0"/>
          </a:p>
          <a:p>
            <a:pPr marL="0" indent="0" algn="just">
              <a:buNone/>
            </a:pPr>
            <a:r>
              <a:rPr lang="ca-ES" b="1" i="1" u="sng" dirty="0" smtClean="0"/>
              <a:t>SEGUIRÀ ESSENT RENTABLE EL VIDEOJOC INDEPENDENT EN UN FUTUR?</a:t>
            </a:r>
            <a:endParaRPr lang="ca-ES" u="sng" dirty="0" smtClean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0907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a-ES" b="1" dirty="0"/>
              <a:t>OBJECTIU D’ESTUDI</a:t>
            </a:r>
            <a:br>
              <a:rPr lang="ca-ES" b="1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a-ES" dirty="0"/>
              <a:t>Volíem fer un estudi de la situació dels videojocs independent o </a:t>
            </a:r>
            <a:r>
              <a:rPr lang="ca-ES" dirty="0" err="1"/>
              <a:t>indies</a:t>
            </a:r>
            <a:r>
              <a:rPr lang="ca-ES" dirty="0"/>
              <a:t> a partir de realitzar una investigació a tres bandes</a:t>
            </a:r>
            <a:r>
              <a:rPr lang="ca-ES" dirty="0" smtClean="0"/>
              <a:t>: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Faríem aquesta triangulació i tindríem present com a referència </a:t>
            </a:r>
            <a:r>
              <a:rPr lang="es-ES" b="1" i="1" dirty="0" err="1"/>
              <a:t>D</a:t>
            </a:r>
            <a:r>
              <a:rPr lang="es-ES" b="1" i="1" dirty="0" err="1" smtClean="0"/>
              <a:t>ades</a:t>
            </a:r>
            <a:r>
              <a:rPr lang="es-ES" b="1" i="1" dirty="0" smtClean="0"/>
              <a:t> </a:t>
            </a:r>
            <a:r>
              <a:rPr lang="es-ES" b="1" i="1" dirty="0"/>
              <a:t>del libro blanco del </a:t>
            </a:r>
            <a:r>
              <a:rPr lang="ca-ES" b="1" i="1" dirty="0" err="1"/>
              <a:t>desarrollo</a:t>
            </a:r>
            <a:r>
              <a:rPr lang="ca-ES" b="1" i="1" dirty="0"/>
              <a:t> </a:t>
            </a:r>
            <a:r>
              <a:rPr lang="ca-ES" b="1" i="1" dirty="0" err="1"/>
              <a:t>español</a:t>
            </a:r>
            <a:r>
              <a:rPr lang="ca-ES" b="1" i="1" dirty="0"/>
              <a:t> de </a:t>
            </a:r>
            <a:r>
              <a:rPr lang="ca-ES" b="1" i="1" dirty="0" err="1"/>
              <a:t>videojuegos</a:t>
            </a:r>
            <a:r>
              <a:rPr lang="ca-ES" b="1" i="1" dirty="0"/>
              <a:t> 2016.</a:t>
            </a:r>
          </a:p>
          <a:p>
            <a:pPr marL="0" indent="0" algn="just">
              <a:buNone/>
            </a:pPr>
            <a:endParaRPr lang="ca-ES" dirty="0"/>
          </a:p>
          <a:p>
            <a:pPr algn="just"/>
            <a:endParaRPr lang="ca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2581" t="18807" r="18618" b="14740"/>
          <a:stretch/>
        </p:blipFill>
        <p:spPr bwMode="auto">
          <a:xfrm>
            <a:off x="179512" y="2420888"/>
            <a:ext cx="4104456" cy="309634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69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HIPÒTESIS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/>
              <a:t>A</a:t>
            </a:r>
            <a:r>
              <a:rPr lang="ca-ES" sz="2000" dirty="0" smtClean="0"/>
              <a:t>bans </a:t>
            </a:r>
            <a:r>
              <a:rPr lang="ca-ES" sz="2000" dirty="0"/>
              <a:t>de començar la investigació, pensàvem que els companys d’en Pau, de 1r fins a 4t d’ESO de l’institut Juan Manuel Zafra....</a:t>
            </a:r>
          </a:p>
          <a:p>
            <a:pPr lvl="0"/>
            <a:r>
              <a:rPr lang="ca-ES" sz="2000" dirty="0" smtClean="0"/>
              <a:t>Quasi </a:t>
            </a:r>
            <a:r>
              <a:rPr lang="ca-ES" sz="2000" dirty="0"/>
              <a:t>no coneixerien els jocs </a:t>
            </a:r>
            <a:r>
              <a:rPr lang="ca-ES" sz="2000" dirty="0" err="1"/>
              <a:t>indie</a:t>
            </a:r>
            <a:r>
              <a:rPr lang="ca-ES" sz="2000" dirty="0"/>
              <a:t>; i que no tindrien consciència del sector independent al mercat, per tant, els videojocs “</a:t>
            </a:r>
            <a:r>
              <a:rPr lang="ca-ES" sz="2000" dirty="0" err="1"/>
              <a:t>indies</a:t>
            </a:r>
            <a:r>
              <a:rPr lang="ca-ES" sz="2000" dirty="0"/>
              <a:t>” tindrien un públic minoritari.</a:t>
            </a:r>
          </a:p>
          <a:p>
            <a:endParaRPr lang="ca-ES" sz="2000" dirty="0"/>
          </a:p>
          <a:p>
            <a:pPr lvl="0"/>
            <a:r>
              <a:rPr lang="ca-ES" sz="2000" dirty="0"/>
              <a:t>Els que juguessin a videojocs, ho farien majoritàriament amb el mòbil o amb consoles de sobretaula. </a:t>
            </a:r>
          </a:p>
          <a:p>
            <a:endParaRPr lang="ca-ES" sz="2000" dirty="0"/>
          </a:p>
          <a:p>
            <a:pPr lvl="0"/>
            <a:r>
              <a:rPr lang="ca-ES" sz="2000" dirty="0"/>
              <a:t>També creiem que, per una banda, els videojocs “</a:t>
            </a:r>
            <a:r>
              <a:rPr lang="ca-ES" sz="2000" dirty="0" err="1"/>
              <a:t>indies</a:t>
            </a:r>
            <a:r>
              <a:rPr lang="ca-ES" sz="2000" dirty="0"/>
              <a:t>” tindrien menys vendes que els que no ho són, i que el podríem demostrar a partir de les respostes dels companys, de banc de dades </a:t>
            </a:r>
            <a:r>
              <a:rPr lang="ca-ES" sz="2000" dirty="0" err="1"/>
              <a:t>SteamSpy</a:t>
            </a:r>
            <a:r>
              <a:rPr lang="ca-ES" sz="2000" dirty="0"/>
              <a:t> i les respostes als correus que vàrem enviar, per part dels professionals del sector.</a:t>
            </a:r>
          </a:p>
          <a:p>
            <a:endParaRPr lang="ca-ES" sz="2000" dirty="0"/>
          </a:p>
          <a:p>
            <a:pPr lvl="0"/>
            <a:r>
              <a:rPr lang="ca-ES" sz="2000" dirty="0"/>
              <a:t>I per l’altre, que els professionals del sector veurien art rere d’un videojoc i que pensaven que el futur del sector </a:t>
            </a:r>
            <a:r>
              <a:rPr lang="ca-ES" sz="2000" dirty="0" err="1"/>
              <a:t>indie</a:t>
            </a:r>
            <a:r>
              <a:rPr lang="ca-ES" sz="2000" dirty="0"/>
              <a:t> perilla.</a:t>
            </a:r>
          </a:p>
          <a:p>
            <a:endParaRPr lang="ca-ES" sz="2000" dirty="0"/>
          </a:p>
          <a:p>
            <a:endParaRPr lang="ca-ES" sz="2000" dirty="0"/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23906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a-ES" b="1" dirty="0"/>
              <a:t>RECOLLIDA DE </a:t>
            </a:r>
            <a:r>
              <a:rPr lang="ca-ES" b="1" dirty="0" smtClean="0"/>
              <a:t>DADES-ALUMNES D’ESO DE L’INSTITUT JM ZAFRA</a:t>
            </a: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32723" t="19255" r="19041" b="13290"/>
          <a:stretch/>
        </p:blipFill>
        <p:spPr bwMode="auto">
          <a:xfrm>
            <a:off x="251520" y="1600200"/>
            <a:ext cx="5753678" cy="452596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"/>
          <p:cNvPicPr/>
          <p:nvPr/>
        </p:nvPicPr>
        <p:blipFill rotWithShape="1">
          <a:blip r:embed="rId3"/>
          <a:srcRect l="45471" t="38164" r="796" b="38931"/>
          <a:stretch/>
        </p:blipFill>
        <p:spPr bwMode="auto">
          <a:xfrm>
            <a:off x="6059978" y="3423930"/>
            <a:ext cx="2904510" cy="65314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48672" y="170080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</a:t>
            </a:r>
            <a:r>
              <a:rPr lang="es-ES" dirty="0" err="1" smtClean="0"/>
              <a:t>Població</a:t>
            </a:r>
            <a:r>
              <a:rPr lang="es-ES" dirty="0" smtClean="0"/>
              <a:t>/</a:t>
            </a:r>
            <a:r>
              <a:rPr lang="es-ES" dirty="0" err="1" smtClean="0"/>
              <a:t>Univers</a:t>
            </a:r>
            <a:r>
              <a:rPr lang="es-ES" dirty="0" smtClean="0"/>
              <a:t> = 369</a:t>
            </a:r>
          </a:p>
          <a:p>
            <a:r>
              <a:rPr lang="es-ES" dirty="0" smtClean="0"/>
              <a:t>p=</a:t>
            </a:r>
            <a:r>
              <a:rPr lang="es-ES" dirty="0" err="1" smtClean="0"/>
              <a:t>Probabilitat</a:t>
            </a:r>
            <a:r>
              <a:rPr lang="es-ES" dirty="0" smtClean="0"/>
              <a:t> </a:t>
            </a:r>
            <a:r>
              <a:rPr lang="es-ES" dirty="0" err="1" smtClean="0"/>
              <a:t>d’ocurrència</a:t>
            </a:r>
            <a:r>
              <a:rPr lang="es-ES" dirty="0" smtClean="0"/>
              <a:t>=0,5</a:t>
            </a:r>
          </a:p>
          <a:p>
            <a:r>
              <a:rPr lang="es-ES" dirty="0" smtClean="0"/>
              <a:t>1-alfa/2=0,005</a:t>
            </a:r>
          </a:p>
          <a:p>
            <a:r>
              <a:rPr lang="es-ES" dirty="0" smtClean="0"/>
              <a:t>Z(1-alfa/2)=2,58</a:t>
            </a:r>
            <a:endParaRPr lang="ca-ES" dirty="0"/>
          </a:p>
        </p:txBody>
      </p:sp>
      <p:sp>
        <p:nvSpPr>
          <p:cNvPr id="8" name="AutoShape 2" descr="Mostrando POBLACIÓ DE 1R A 4T-VIDEOJOC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78" y="4311786"/>
            <a:ext cx="2899646" cy="16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2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au\Altres\Documents\Coses\Treballs\ZAFRAINVESTIGADORA\2017\Planter de sondeigs\Material\FormulariIm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24" y="2780928"/>
            <a:ext cx="3911600" cy="29248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4 Imagen"/>
          <p:cNvPicPr/>
          <p:nvPr/>
        </p:nvPicPr>
        <p:blipFill rotWithShape="1">
          <a:blip r:embed="rId3"/>
          <a:srcRect l="987" t="14795" r="1975" b="33799"/>
          <a:stretch/>
        </p:blipFill>
        <p:spPr bwMode="auto">
          <a:xfrm>
            <a:off x="1187624" y="908720"/>
            <a:ext cx="4038600" cy="120332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273272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FORMULARI GOOGLE DRIVE PENJAT A LA PLATAFORMA MOODLE DE L’INSTITUT JUAN MANUEL ZAFRA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40654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/>
              <a:t>RECOLLIDA </a:t>
            </a:r>
            <a:r>
              <a:rPr lang="ca-ES" b="1" dirty="0"/>
              <a:t>DE </a:t>
            </a:r>
            <a:r>
              <a:rPr lang="ca-ES" b="1" dirty="0" smtClean="0"/>
              <a:t>DADES DE STEAMSPY</a:t>
            </a:r>
            <a:endParaRPr lang="ca-ES" b="1" dirty="0"/>
          </a:p>
        </p:txBody>
      </p:sp>
      <p:pic>
        <p:nvPicPr>
          <p:cNvPr id="5" name="4 Imagen" descr="C:\Users\Pau\Altres\Documents\Coses\Treballs\ZAFRAINVESTIGADORA\2017\Planter de sondeigs\Material\SteamSpyExc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21" y="2087880"/>
            <a:ext cx="6289431" cy="4077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100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/>
              <a:t>RECOLLIDA DE DADES </a:t>
            </a:r>
            <a:r>
              <a:rPr lang="ca-ES" b="1" dirty="0" smtClean="0"/>
              <a:t>DE PROFESSIONALS DEL SECTOR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8266" t="35486" b="7161"/>
          <a:stretch/>
        </p:blipFill>
        <p:spPr bwMode="auto">
          <a:xfrm>
            <a:off x="457200" y="2416086"/>
            <a:ext cx="8229600" cy="289419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13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a-ES" b="1" dirty="0"/>
              <a:t>DESCRIPCIÓ I ANÀLISI DE </a:t>
            </a:r>
            <a:r>
              <a:rPr lang="ca-ES" b="1" dirty="0" smtClean="0"/>
              <a:t>DADES ALUMNAT DE L’INSTITUT JM ZAFRA</a:t>
            </a: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b="7761"/>
          <a:stretch/>
        </p:blipFill>
        <p:spPr bwMode="auto">
          <a:xfrm>
            <a:off x="457200" y="1728241"/>
            <a:ext cx="8229600" cy="4269881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084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845</Words>
  <Application>Microsoft Office PowerPoint</Application>
  <PresentationFormat>Presentación en pantalla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INTRODUCCIÓ</vt:lpstr>
      <vt:lpstr>OBJECTIU D’ESTUDI </vt:lpstr>
      <vt:lpstr>HIPÒTESIS</vt:lpstr>
      <vt:lpstr>RECOLLIDA DE DADES-ALUMNES D’ESO DE L’INSTITUT JM ZAFRA </vt:lpstr>
      <vt:lpstr>Presentación de PowerPoint</vt:lpstr>
      <vt:lpstr>RECOLLIDA DE DADES DE STEAMSPY</vt:lpstr>
      <vt:lpstr>RECOLLIDA DE DADES DE PROFESSIONALS DEL SECTOR</vt:lpstr>
      <vt:lpstr>DESCRIPCIÓ I ANÀLISI DE DADES ALUMNAT DE L’INSTITUT JM ZAFRA </vt:lpstr>
      <vt:lpstr>DESCRIPCIÓ I ANÀLISI DE DADES DE STEAMSPY</vt:lpstr>
      <vt:lpstr>DESCRIPCIÓ I ANÀLISI DE DADES DE LES RESPOSTES DELS EXPERTS I EL LLIBRE DE REFERÈNCIA</vt:lpstr>
      <vt:lpstr>RESULTATS OBTINGUTS-1 </vt:lpstr>
      <vt:lpstr>RESULTATS OBTINGUTS-2 </vt:lpstr>
      <vt:lpstr>PERFIL DEL JUGADOR DE VIDEOJOCS INDIES</vt:lpstr>
      <vt:lpstr>CONCLUSIONS DE L’ESTUDI </vt:lpstr>
      <vt:lpstr>MOLTES GRÀCIES PER LA SEVA ATENCIÓ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Mapi Menoyo Díaz</dc:creator>
  <cp:lastModifiedBy>Mapi Menoyo Díaz</cp:lastModifiedBy>
  <cp:revision>14</cp:revision>
  <dcterms:created xsi:type="dcterms:W3CDTF">2017-05-05T11:38:26Z</dcterms:created>
  <dcterms:modified xsi:type="dcterms:W3CDTF">2017-05-05T21:09:16Z</dcterms:modified>
</cp:coreProperties>
</file>