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charts/chart9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Default Extension="wmv" ContentType="video/x-ms-wmv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434" r:id="rId2"/>
    <p:sldId id="382" r:id="rId3"/>
    <p:sldId id="414" r:id="rId4"/>
    <p:sldId id="432" r:id="rId5"/>
    <p:sldId id="418" r:id="rId6"/>
    <p:sldId id="416" r:id="rId7"/>
    <p:sldId id="454" r:id="rId8"/>
    <p:sldId id="455" r:id="rId9"/>
    <p:sldId id="456" r:id="rId10"/>
    <p:sldId id="415" r:id="rId11"/>
    <p:sldId id="419" r:id="rId12"/>
    <p:sldId id="424" r:id="rId13"/>
    <p:sldId id="423" r:id="rId14"/>
    <p:sldId id="427" r:id="rId15"/>
    <p:sldId id="425" r:id="rId16"/>
    <p:sldId id="461" r:id="rId17"/>
    <p:sldId id="426" r:id="rId18"/>
    <p:sldId id="435" r:id="rId19"/>
    <p:sldId id="457" r:id="rId20"/>
    <p:sldId id="462" r:id="rId21"/>
    <p:sldId id="458" r:id="rId22"/>
    <p:sldId id="447" r:id="rId23"/>
    <p:sldId id="459" r:id="rId24"/>
    <p:sldId id="449" r:id="rId25"/>
    <p:sldId id="460" r:id="rId26"/>
    <p:sldId id="451" r:id="rId27"/>
    <p:sldId id="429" r:id="rId28"/>
    <p:sldId id="452" r:id="rId29"/>
    <p:sldId id="453" r:id="rId30"/>
    <p:sldId id="398" r:id="rId31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notes" clrMode="bw"/>
  <p:clrMru>
    <a:srgbClr val="0000FF"/>
    <a:srgbClr val="66CCFF"/>
    <a:srgbClr val="467A9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Estilo claro 3 - Énfasis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E25E649-3F16-4E02-A733-19D2CDBF48F0}" styleName="Estilo medio 3 - Énfasis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69" autoAdjust="0"/>
    <p:restoredTop sz="93950" autoAdjust="0"/>
  </p:normalViewPr>
  <p:slideViewPr>
    <p:cSldViewPr snapToGrid="0" snapToObjects="1">
      <p:cViewPr>
        <p:scale>
          <a:sx n="60" d="100"/>
          <a:sy n="60" d="100"/>
        </p:scale>
        <p:origin x="-882" y="-3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76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PROJECTE%20DE%20RECERCA\Mostres\resultats\analisi%20profunditats%20(2)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PROJECTE%20DE%20RECERCA\Proves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E:\PROJECTE%20DE%20RECERCA\Mostres\resultats\analisi%20profunditats%20(2)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E:\PROJECTE%20DE%20RECERCA\Mostres\resultats\analisi%20profunditats%20(2)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F:\PROJECTE%20DE%20RECERCA\Mostres\resultats\analisi%20profunditats%20(2)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E:\PROJECTE%20DE%20RECERCA\Mostres\resultats\analisi%20profunditats%20(2)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E:\PROJECTE%20DE%20RECERCA\Mostres\resultats\analisi%20profunditats%20(2)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E:\PROJECTE%20DE%20RECERCA\Mostres\resultats\analisi%20profunditats%20(2)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F:\PROJECTE%20DE%20RECERCA\Mostres\resultats\analisi%20profunditats%20(2)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S"/>
  <c:chart>
    <c:title>
      <c:tx>
        <c:rich>
          <a:bodyPr/>
          <a:lstStyle/>
          <a:p>
            <a:pPr>
              <a:defRPr/>
            </a:pPr>
            <a:r>
              <a:rPr lang="ca-ES"/>
              <a:t>Gràfic</a:t>
            </a:r>
            <a:r>
              <a:rPr lang="ca-ES" baseline="0"/>
              <a:t> 1</a:t>
            </a:r>
            <a:endParaRPr lang="ca-ES"/>
          </a:p>
          <a:p>
            <a:pPr>
              <a:defRPr/>
            </a:pPr>
            <a:r>
              <a:rPr lang="ca-ES"/>
              <a:t>Total llavors germinades /dia </a:t>
            </a:r>
          </a:p>
        </c:rich>
      </c:tx>
      <c:layout/>
    </c:title>
    <c:plotArea>
      <c:layout/>
      <c:scatterChart>
        <c:scatterStyle val="lineMarker"/>
        <c:ser>
          <c:idx val="0"/>
          <c:order val="0"/>
          <c:spPr>
            <a:ln w="28575">
              <a:noFill/>
            </a:ln>
          </c:spPr>
          <c:xVal>
            <c:strRef>
              <c:f>Grafics!$B$1:$AK$1</c:f>
              <c:strCache>
                <c:ptCount val="36"/>
                <c:pt idx="0">
                  <c:v>Dia 1</c:v>
                </c:pt>
                <c:pt idx="1">
                  <c:v>Dia 2</c:v>
                </c:pt>
                <c:pt idx="2">
                  <c:v>Dia 3</c:v>
                </c:pt>
                <c:pt idx="3">
                  <c:v>Dia 4</c:v>
                </c:pt>
                <c:pt idx="4">
                  <c:v>Dia 5</c:v>
                </c:pt>
                <c:pt idx="5">
                  <c:v>Dia 6</c:v>
                </c:pt>
                <c:pt idx="6">
                  <c:v>Dia 7</c:v>
                </c:pt>
                <c:pt idx="7">
                  <c:v>Dia 8</c:v>
                </c:pt>
                <c:pt idx="8">
                  <c:v>Dia 9</c:v>
                </c:pt>
                <c:pt idx="9">
                  <c:v>Dia 10</c:v>
                </c:pt>
                <c:pt idx="10">
                  <c:v>Dia 11</c:v>
                </c:pt>
                <c:pt idx="11">
                  <c:v>Dia 12</c:v>
                </c:pt>
                <c:pt idx="12">
                  <c:v>Dia 13</c:v>
                </c:pt>
                <c:pt idx="13">
                  <c:v>Dia 14</c:v>
                </c:pt>
                <c:pt idx="14">
                  <c:v>Dia 15</c:v>
                </c:pt>
                <c:pt idx="15">
                  <c:v>Dia 16</c:v>
                </c:pt>
                <c:pt idx="16">
                  <c:v>Dia 17</c:v>
                </c:pt>
                <c:pt idx="17">
                  <c:v>Dia 18</c:v>
                </c:pt>
                <c:pt idx="18">
                  <c:v>Dia 19</c:v>
                </c:pt>
                <c:pt idx="19">
                  <c:v>Dia 20</c:v>
                </c:pt>
                <c:pt idx="20">
                  <c:v>Dia 21</c:v>
                </c:pt>
                <c:pt idx="21">
                  <c:v>Dia 22</c:v>
                </c:pt>
                <c:pt idx="22">
                  <c:v>Dia 23</c:v>
                </c:pt>
                <c:pt idx="23">
                  <c:v>Dia 24</c:v>
                </c:pt>
                <c:pt idx="24">
                  <c:v>Dia 25</c:v>
                </c:pt>
                <c:pt idx="25">
                  <c:v>Dia 26</c:v>
                </c:pt>
                <c:pt idx="26">
                  <c:v>Dia 27</c:v>
                </c:pt>
                <c:pt idx="27">
                  <c:v>Dia 28</c:v>
                </c:pt>
                <c:pt idx="28">
                  <c:v>Dia 29</c:v>
                </c:pt>
                <c:pt idx="29">
                  <c:v>Dia 30</c:v>
                </c:pt>
                <c:pt idx="30">
                  <c:v>Dia 31</c:v>
                </c:pt>
                <c:pt idx="31">
                  <c:v>Dia 32</c:v>
                </c:pt>
                <c:pt idx="32">
                  <c:v>Dia 33</c:v>
                </c:pt>
                <c:pt idx="33">
                  <c:v>Dia 34</c:v>
                </c:pt>
                <c:pt idx="34">
                  <c:v>Dia 35</c:v>
                </c:pt>
                <c:pt idx="35">
                  <c:v>Dia 36</c:v>
                </c:pt>
              </c:strCache>
            </c:strRef>
          </c:xVal>
          <c:yVal>
            <c:numRef>
              <c:f>Grafics!$B$2:$AK$2</c:f>
              <c:numCache>
                <c:formatCode>General</c:formatCode>
                <c:ptCount val="3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94</c:v>
                </c:pt>
                <c:pt idx="5">
                  <c:v>245</c:v>
                </c:pt>
                <c:pt idx="6">
                  <c:v>476</c:v>
                </c:pt>
                <c:pt idx="7">
                  <c:v>617</c:v>
                </c:pt>
                <c:pt idx="8">
                  <c:v>733</c:v>
                </c:pt>
                <c:pt idx="9">
                  <c:v>924</c:v>
                </c:pt>
                <c:pt idx="10">
                  <c:v>1097</c:v>
                </c:pt>
                <c:pt idx="11">
                  <c:v>1209</c:v>
                </c:pt>
                <c:pt idx="12">
                  <c:v>1386</c:v>
                </c:pt>
                <c:pt idx="13">
                  <c:v>1489</c:v>
                </c:pt>
                <c:pt idx="14">
                  <c:v>1593</c:v>
                </c:pt>
                <c:pt idx="15">
                  <c:v>1666</c:v>
                </c:pt>
                <c:pt idx="16">
                  <c:v>1741</c:v>
                </c:pt>
                <c:pt idx="17">
                  <c:v>1780</c:v>
                </c:pt>
                <c:pt idx="18">
                  <c:v>1817</c:v>
                </c:pt>
                <c:pt idx="19">
                  <c:v>1825</c:v>
                </c:pt>
                <c:pt idx="20">
                  <c:v>1847</c:v>
                </c:pt>
                <c:pt idx="21">
                  <c:v>1867</c:v>
                </c:pt>
                <c:pt idx="22">
                  <c:v>1870</c:v>
                </c:pt>
                <c:pt idx="23">
                  <c:v>1877</c:v>
                </c:pt>
                <c:pt idx="24">
                  <c:v>1853</c:v>
                </c:pt>
                <c:pt idx="25">
                  <c:v>1858</c:v>
                </c:pt>
                <c:pt idx="26">
                  <c:v>1839</c:v>
                </c:pt>
                <c:pt idx="27">
                  <c:v>1815</c:v>
                </c:pt>
                <c:pt idx="28">
                  <c:v>1790</c:v>
                </c:pt>
                <c:pt idx="29">
                  <c:v>1771</c:v>
                </c:pt>
                <c:pt idx="30">
                  <c:v>1752</c:v>
                </c:pt>
                <c:pt idx="31">
                  <c:v>1707</c:v>
                </c:pt>
                <c:pt idx="32">
                  <c:v>1687</c:v>
                </c:pt>
                <c:pt idx="33">
                  <c:v>1646</c:v>
                </c:pt>
                <c:pt idx="34">
                  <c:v>1598</c:v>
                </c:pt>
                <c:pt idx="35">
                  <c:v>1520</c:v>
                </c:pt>
              </c:numCache>
            </c:numRef>
          </c:yVal>
        </c:ser>
        <c:axId val="41282944"/>
        <c:axId val="52492928"/>
      </c:scatterChart>
      <c:valAx>
        <c:axId val="41282944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s-ES"/>
                  <a:t>Temps (dies)</a:t>
                </a:r>
              </a:p>
            </c:rich>
          </c:tx>
          <c:layout>
            <c:manualLayout>
              <c:xMode val="edge"/>
              <c:yMode val="edge"/>
              <c:x val="0.43295220907697407"/>
              <c:y val="0.91851578400041456"/>
            </c:manualLayout>
          </c:layout>
        </c:title>
        <c:tickLblPos val="nextTo"/>
        <c:crossAx val="52492928"/>
        <c:crosses val="autoZero"/>
        <c:crossBetween val="midCat"/>
      </c:valAx>
      <c:valAx>
        <c:axId val="52492928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s-ES"/>
                  <a:t>Nombre de llavors germinades totals</a:t>
                </a:r>
              </a:p>
            </c:rich>
          </c:tx>
          <c:layout/>
        </c:title>
        <c:numFmt formatCode="General" sourceLinked="1"/>
        <c:tickLblPos val="nextTo"/>
        <c:crossAx val="41282944"/>
        <c:crosses val="autoZero"/>
        <c:crossBetween val="midCat"/>
      </c:valAx>
    </c:plotArea>
    <c:plotVisOnly val="1"/>
    <c:dispBlanksAs val="gap"/>
  </c:chart>
  <c:spPr>
    <a:solidFill>
      <a:schemeClr val="lt1"/>
    </a:solidFill>
    <a:ln w="28575" cap="flat" cmpd="sng" algn="ctr">
      <a:solidFill>
        <a:schemeClr val="accent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s-E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ES"/>
  <c:style val="31"/>
  <c:chart>
    <c:title>
      <c:tx>
        <c:rich>
          <a:bodyPr/>
          <a:lstStyle/>
          <a:p>
            <a:pPr>
              <a:defRPr/>
            </a:pPr>
            <a:r>
              <a:rPr lang="es-ES"/>
              <a:t>Relació entre el nombre de llavors germinades i les profunditats </a:t>
            </a:r>
            <a:endParaRPr lang="ca-ES"/>
          </a:p>
        </c:rich>
      </c:tx>
      <c:layout/>
    </c:title>
    <c:plotArea>
      <c:layout/>
      <c:bubbleChart>
        <c:ser>
          <c:idx val="0"/>
          <c:order val="0"/>
          <c:xVal>
            <c:numRef>
              <c:f>Full2!$A$2:$A$56</c:f>
              <c:numCache>
                <c:formatCode>General</c:formatCode>
                <c:ptCount val="5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0.5</c:v>
                </c:pt>
                <c:pt idx="12">
                  <c:v>0.5</c:v>
                </c:pt>
                <c:pt idx="13">
                  <c:v>0.5</c:v>
                </c:pt>
                <c:pt idx="14">
                  <c:v>0.5</c:v>
                </c:pt>
                <c:pt idx="15">
                  <c:v>0.5</c:v>
                </c:pt>
                <c:pt idx="16">
                  <c:v>0.5</c:v>
                </c:pt>
                <c:pt idx="17">
                  <c:v>0.5</c:v>
                </c:pt>
                <c:pt idx="18">
                  <c:v>0.5</c:v>
                </c:pt>
                <c:pt idx="19">
                  <c:v>0.5</c:v>
                </c:pt>
                <c:pt idx="20">
                  <c:v>0.5</c:v>
                </c:pt>
                <c:pt idx="21">
                  <c:v>0.5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1</c:v>
                </c:pt>
                <c:pt idx="26">
                  <c:v>1</c:v>
                </c:pt>
                <c:pt idx="27">
                  <c:v>1</c:v>
                </c:pt>
                <c:pt idx="28">
                  <c:v>1</c:v>
                </c:pt>
                <c:pt idx="29">
                  <c:v>1</c:v>
                </c:pt>
                <c:pt idx="30">
                  <c:v>1</c:v>
                </c:pt>
                <c:pt idx="31">
                  <c:v>1</c:v>
                </c:pt>
                <c:pt idx="32">
                  <c:v>1</c:v>
                </c:pt>
                <c:pt idx="33">
                  <c:v>1.5</c:v>
                </c:pt>
                <c:pt idx="34">
                  <c:v>1.5</c:v>
                </c:pt>
                <c:pt idx="35">
                  <c:v>1.5</c:v>
                </c:pt>
                <c:pt idx="36">
                  <c:v>1.5</c:v>
                </c:pt>
                <c:pt idx="37">
                  <c:v>1.5</c:v>
                </c:pt>
                <c:pt idx="38">
                  <c:v>1.5</c:v>
                </c:pt>
                <c:pt idx="39">
                  <c:v>1.5</c:v>
                </c:pt>
                <c:pt idx="40">
                  <c:v>1.5</c:v>
                </c:pt>
                <c:pt idx="41">
                  <c:v>1.5</c:v>
                </c:pt>
                <c:pt idx="42">
                  <c:v>1.5</c:v>
                </c:pt>
                <c:pt idx="43">
                  <c:v>1.5</c:v>
                </c:pt>
                <c:pt idx="44">
                  <c:v>2</c:v>
                </c:pt>
                <c:pt idx="45">
                  <c:v>2</c:v>
                </c:pt>
                <c:pt idx="46">
                  <c:v>2</c:v>
                </c:pt>
                <c:pt idx="47">
                  <c:v>2</c:v>
                </c:pt>
                <c:pt idx="48">
                  <c:v>2</c:v>
                </c:pt>
                <c:pt idx="49">
                  <c:v>2</c:v>
                </c:pt>
                <c:pt idx="50">
                  <c:v>2</c:v>
                </c:pt>
                <c:pt idx="51">
                  <c:v>2</c:v>
                </c:pt>
                <c:pt idx="52">
                  <c:v>2</c:v>
                </c:pt>
                <c:pt idx="53">
                  <c:v>2</c:v>
                </c:pt>
                <c:pt idx="54">
                  <c:v>2</c:v>
                </c:pt>
              </c:numCache>
            </c:numRef>
          </c:xVal>
          <c:yVal>
            <c:numRef>
              <c:f>Full2!$B$2:$B$56</c:f>
              <c:numCache>
                <c:formatCode>General</c:formatCode>
                <c:ptCount val="5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0</c:v>
                </c:pt>
                <c:pt idx="12">
                  <c:v>1</c:v>
                </c:pt>
                <c:pt idx="13">
                  <c:v>2</c:v>
                </c:pt>
                <c:pt idx="14">
                  <c:v>3</c:v>
                </c:pt>
                <c:pt idx="15">
                  <c:v>4</c:v>
                </c:pt>
                <c:pt idx="16">
                  <c:v>5</c:v>
                </c:pt>
                <c:pt idx="17">
                  <c:v>6</c:v>
                </c:pt>
                <c:pt idx="18">
                  <c:v>7</c:v>
                </c:pt>
                <c:pt idx="19">
                  <c:v>8</c:v>
                </c:pt>
                <c:pt idx="20">
                  <c:v>9</c:v>
                </c:pt>
                <c:pt idx="21">
                  <c:v>10</c:v>
                </c:pt>
                <c:pt idx="22">
                  <c:v>0</c:v>
                </c:pt>
                <c:pt idx="23">
                  <c:v>1</c:v>
                </c:pt>
                <c:pt idx="24">
                  <c:v>2</c:v>
                </c:pt>
                <c:pt idx="25">
                  <c:v>3</c:v>
                </c:pt>
                <c:pt idx="26">
                  <c:v>4</c:v>
                </c:pt>
                <c:pt idx="27">
                  <c:v>5</c:v>
                </c:pt>
                <c:pt idx="28">
                  <c:v>6</c:v>
                </c:pt>
                <c:pt idx="29">
                  <c:v>7</c:v>
                </c:pt>
                <c:pt idx="30">
                  <c:v>8</c:v>
                </c:pt>
                <c:pt idx="31">
                  <c:v>9</c:v>
                </c:pt>
                <c:pt idx="32">
                  <c:v>10</c:v>
                </c:pt>
                <c:pt idx="33">
                  <c:v>0</c:v>
                </c:pt>
                <c:pt idx="34">
                  <c:v>1</c:v>
                </c:pt>
                <c:pt idx="35">
                  <c:v>2</c:v>
                </c:pt>
                <c:pt idx="36">
                  <c:v>3</c:v>
                </c:pt>
                <c:pt idx="37">
                  <c:v>4</c:v>
                </c:pt>
                <c:pt idx="38">
                  <c:v>5</c:v>
                </c:pt>
                <c:pt idx="39">
                  <c:v>6</c:v>
                </c:pt>
                <c:pt idx="40">
                  <c:v>7</c:v>
                </c:pt>
                <c:pt idx="41">
                  <c:v>8</c:v>
                </c:pt>
                <c:pt idx="42">
                  <c:v>9</c:v>
                </c:pt>
                <c:pt idx="43">
                  <c:v>10</c:v>
                </c:pt>
                <c:pt idx="44">
                  <c:v>0</c:v>
                </c:pt>
                <c:pt idx="45">
                  <c:v>1</c:v>
                </c:pt>
                <c:pt idx="46">
                  <c:v>2</c:v>
                </c:pt>
                <c:pt idx="47">
                  <c:v>3</c:v>
                </c:pt>
                <c:pt idx="48">
                  <c:v>4</c:v>
                </c:pt>
                <c:pt idx="49">
                  <c:v>5</c:v>
                </c:pt>
                <c:pt idx="50">
                  <c:v>6</c:v>
                </c:pt>
                <c:pt idx="51">
                  <c:v>7</c:v>
                </c:pt>
                <c:pt idx="52">
                  <c:v>8</c:v>
                </c:pt>
                <c:pt idx="53">
                  <c:v>9</c:v>
                </c:pt>
                <c:pt idx="54">
                  <c:v>10</c:v>
                </c:pt>
              </c:numCache>
            </c:numRef>
          </c:yVal>
          <c:bubbleSize>
            <c:numRef>
              <c:f>Full2!$C$2:$C$56</c:f>
              <c:numCache>
                <c:formatCode>General</c:formatCode>
                <c:ptCount val="55"/>
                <c:pt idx="0">
                  <c:v>20</c:v>
                </c:pt>
                <c:pt idx="1">
                  <c:v>4</c:v>
                </c:pt>
                <c:pt idx="2">
                  <c:v>4</c:v>
                </c:pt>
                <c:pt idx="3">
                  <c:v>3</c:v>
                </c:pt>
                <c:pt idx="4">
                  <c:v>7</c:v>
                </c:pt>
                <c:pt idx="5">
                  <c:v>4</c:v>
                </c:pt>
                <c:pt idx="6">
                  <c:v>2</c:v>
                </c:pt>
                <c:pt idx="7">
                  <c:v>3</c:v>
                </c:pt>
                <c:pt idx="8">
                  <c:v>2</c:v>
                </c:pt>
                <c:pt idx="9">
                  <c:v>1</c:v>
                </c:pt>
                <c:pt idx="10">
                  <c:v>0</c:v>
                </c:pt>
                <c:pt idx="11">
                  <c:v>7</c:v>
                </c:pt>
                <c:pt idx="12">
                  <c:v>2</c:v>
                </c:pt>
                <c:pt idx="13">
                  <c:v>0</c:v>
                </c:pt>
                <c:pt idx="14">
                  <c:v>1</c:v>
                </c:pt>
                <c:pt idx="15">
                  <c:v>3</c:v>
                </c:pt>
                <c:pt idx="16">
                  <c:v>5</c:v>
                </c:pt>
                <c:pt idx="17">
                  <c:v>1</c:v>
                </c:pt>
                <c:pt idx="18">
                  <c:v>3</c:v>
                </c:pt>
                <c:pt idx="19">
                  <c:v>5</c:v>
                </c:pt>
                <c:pt idx="20">
                  <c:v>11</c:v>
                </c:pt>
                <c:pt idx="21">
                  <c:v>10</c:v>
                </c:pt>
                <c:pt idx="22">
                  <c:v>1</c:v>
                </c:pt>
                <c:pt idx="23">
                  <c:v>0</c:v>
                </c:pt>
                <c:pt idx="24">
                  <c:v>1</c:v>
                </c:pt>
                <c:pt idx="25">
                  <c:v>1</c:v>
                </c:pt>
                <c:pt idx="26">
                  <c:v>3</c:v>
                </c:pt>
                <c:pt idx="27">
                  <c:v>2</c:v>
                </c:pt>
                <c:pt idx="28">
                  <c:v>2</c:v>
                </c:pt>
                <c:pt idx="29">
                  <c:v>3</c:v>
                </c:pt>
                <c:pt idx="30">
                  <c:v>3</c:v>
                </c:pt>
                <c:pt idx="31">
                  <c:v>7</c:v>
                </c:pt>
                <c:pt idx="32">
                  <c:v>27</c:v>
                </c:pt>
                <c:pt idx="33">
                  <c:v>3</c:v>
                </c:pt>
                <c:pt idx="34">
                  <c:v>0</c:v>
                </c:pt>
                <c:pt idx="35">
                  <c:v>1</c:v>
                </c:pt>
                <c:pt idx="36">
                  <c:v>0</c:v>
                </c:pt>
                <c:pt idx="37">
                  <c:v>2</c:v>
                </c:pt>
                <c:pt idx="38">
                  <c:v>1</c:v>
                </c:pt>
                <c:pt idx="39">
                  <c:v>2</c:v>
                </c:pt>
                <c:pt idx="40">
                  <c:v>4</c:v>
                </c:pt>
                <c:pt idx="41">
                  <c:v>7</c:v>
                </c:pt>
                <c:pt idx="42">
                  <c:v>6</c:v>
                </c:pt>
                <c:pt idx="43">
                  <c:v>24</c:v>
                </c:pt>
                <c:pt idx="44">
                  <c:v>6</c:v>
                </c:pt>
                <c:pt idx="45">
                  <c:v>3</c:v>
                </c:pt>
                <c:pt idx="46">
                  <c:v>4</c:v>
                </c:pt>
                <c:pt idx="47">
                  <c:v>0</c:v>
                </c:pt>
                <c:pt idx="48">
                  <c:v>3</c:v>
                </c:pt>
                <c:pt idx="49">
                  <c:v>2</c:v>
                </c:pt>
                <c:pt idx="50">
                  <c:v>1</c:v>
                </c:pt>
                <c:pt idx="51">
                  <c:v>5</c:v>
                </c:pt>
                <c:pt idx="52">
                  <c:v>4</c:v>
                </c:pt>
                <c:pt idx="53">
                  <c:v>10</c:v>
                </c:pt>
                <c:pt idx="54">
                  <c:v>12</c:v>
                </c:pt>
              </c:numCache>
            </c:numRef>
          </c:bubbleSize>
        </c:ser>
        <c:bubbleScale val="100"/>
        <c:axId val="53252096"/>
        <c:axId val="53254016"/>
      </c:bubbleChart>
      <c:valAx>
        <c:axId val="53252096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ca-ES"/>
                  <a:t>Profunditats (cm)</a:t>
                </a:r>
              </a:p>
            </c:rich>
          </c:tx>
          <c:layout/>
        </c:title>
        <c:numFmt formatCode="General" sourceLinked="1"/>
        <c:majorTickMark val="none"/>
        <c:tickLblPos val="nextTo"/>
        <c:crossAx val="53254016"/>
        <c:crosses val="autoZero"/>
        <c:crossBetween val="midCat"/>
      </c:valAx>
      <c:valAx>
        <c:axId val="53254016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s-ES"/>
                  <a:t>Llavors germinades a cada cubeta</a:t>
                </a:r>
              </a:p>
            </c:rich>
          </c:tx>
          <c:layout/>
        </c:title>
        <c:numFmt formatCode="General" sourceLinked="1"/>
        <c:majorTickMark val="none"/>
        <c:tickLblPos val="nextTo"/>
        <c:crossAx val="53252096"/>
        <c:crosses val="autoZero"/>
        <c:crossBetween val="midCat"/>
      </c:valAx>
    </c:plotArea>
    <c:plotVisOnly val="1"/>
  </c:chart>
  <c:spPr>
    <a:solidFill>
      <a:schemeClr val="lt1"/>
    </a:solidFill>
    <a:ln w="25400" cap="flat" cmpd="sng" algn="ctr">
      <a:solidFill>
        <a:schemeClr val="accent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s-E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S"/>
  <c:chart>
    <c:title>
      <c:tx>
        <c:rich>
          <a:bodyPr/>
          <a:lstStyle/>
          <a:p>
            <a:pPr>
              <a:defRPr/>
            </a:pPr>
            <a:r>
              <a:rPr lang="es-ES"/>
              <a:t>Gràfic 6.</a:t>
            </a:r>
          </a:p>
          <a:p>
            <a:pPr>
              <a:defRPr/>
            </a:pPr>
            <a:r>
              <a:rPr lang="es-ES"/>
              <a:t>Mitjanes aritmètiques del nombre de plantes germinades per cada profunditat</a:t>
            </a:r>
          </a:p>
        </c:rich>
      </c:tx>
      <c:layout/>
    </c:title>
    <c:plotArea>
      <c:layout/>
      <c:scatterChart>
        <c:scatterStyle val="lineMarker"/>
        <c:ser>
          <c:idx val="0"/>
          <c:order val="0"/>
          <c:spPr>
            <a:ln w="28575">
              <a:noFill/>
            </a:ln>
          </c:spPr>
          <c:trendline>
            <c:trendlineType val="poly"/>
            <c:order val="2"/>
            <c:dispRSqr val="1"/>
            <c:dispEq val="1"/>
            <c:trendlineLbl>
              <c:layout>
                <c:manualLayout>
                  <c:x val="5.1622614373073882E-2"/>
                  <c:y val="0.4509368647842989"/>
                </c:manualLayout>
              </c:layout>
              <c:numFmt formatCode="General" sourceLinked="0"/>
            </c:trendlineLbl>
          </c:trendline>
          <c:xVal>
            <c:numRef>
              <c:f>Grafics!$B$11:$F$11</c:f>
              <c:numCache>
                <c:formatCode>General</c:formatCode>
                <c:ptCount val="5"/>
                <c:pt idx="0">
                  <c:v>0</c:v>
                </c:pt>
                <c:pt idx="1">
                  <c:v>0.5</c:v>
                </c:pt>
                <c:pt idx="2">
                  <c:v>1</c:v>
                </c:pt>
                <c:pt idx="3">
                  <c:v>1.5</c:v>
                </c:pt>
                <c:pt idx="4">
                  <c:v>2</c:v>
                </c:pt>
              </c:numCache>
            </c:numRef>
          </c:xVal>
          <c:yVal>
            <c:numRef>
              <c:f>Grafics!$B$10:$F$10</c:f>
              <c:numCache>
                <c:formatCode>General</c:formatCode>
                <c:ptCount val="5"/>
                <c:pt idx="0">
                  <c:v>2.54</c:v>
                </c:pt>
                <c:pt idx="1">
                  <c:v>6.56</c:v>
                </c:pt>
                <c:pt idx="2">
                  <c:v>8.34</c:v>
                </c:pt>
                <c:pt idx="3">
                  <c:v>8.1</c:v>
                </c:pt>
                <c:pt idx="4">
                  <c:v>6.3199999999999985</c:v>
                </c:pt>
              </c:numCache>
            </c:numRef>
          </c:yVal>
        </c:ser>
        <c:axId val="53560832"/>
        <c:axId val="53562752"/>
      </c:scatterChart>
      <c:valAx>
        <c:axId val="53560832"/>
        <c:scaling>
          <c:orientation val="minMax"/>
          <c:max val="2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s-ES"/>
                  <a:t>Profunditats (cm)</a:t>
                </a:r>
              </a:p>
            </c:rich>
          </c:tx>
          <c:layout/>
        </c:title>
        <c:numFmt formatCode="General" sourceLinked="1"/>
        <c:tickLblPos val="nextTo"/>
        <c:crossAx val="53562752"/>
        <c:crosses val="autoZero"/>
        <c:crossBetween val="midCat"/>
      </c:valAx>
      <c:valAx>
        <c:axId val="53562752"/>
        <c:scaling>
          <c:orientation val="minMax"/>
          <c:max val="10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s-ES"/>
                  <a:t>Llavors germinades</a:t>
                </a:r>
              </a:p>
            </c:rich>
          </c:tx>
          <c:layout/>
        </c:title>
        <c:numFmt formatCode="General" sourceLinked="1"/>
        <c:tickLblPos val="nextTo"/>
        <c:crossAx val="53560832"/>
        <c:crosses val="autoZero"/>
        <c:crossBetween val="midCat"/>
      </c:valAx>
    </c:plotArea>
    <c:plotVisOnly val="1"/>
    <c:dispBlanksAs val="gap"/>
  </c:chart>
  <c:spPr>
    <a:solidFill>
      <a:schemeClr val="lt1"/>
    </a:solidFill>
    <a:ln w="25400" cap="flat" cmpd="sng" algn="ctr">
      <a:solidFill>
        <a:schemeClr val="accent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s-E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S"/>
  <c:chart>
    <c:title>
      <c:tx>
        <c:rich>
          <a:bodyPr/>
          <a:lstStyle/>
          <a:p>
            <a:pPr>
              <a:defRPr/>
            </a:pPr>
            <a:r>
              <a:rPr lang="ca-ES"/>
              <a:t>Gràfic 9</a:t>
            </a:r>
          </a:p>
          <a:p>
            <a:pPr>
              <a:defRPr/>
            </a:pPr>
            <a:r>
              <a:rPr lang="ca-ES"/>
              <a:t>Llavors germinades acumulat/dia</a:t>
            </a:r>
          </a:p>
        </c:rich>
      </c:tx>
      <c:layout>
        <c:manualLayout>
          <c:xMode val="edge"/>
          <c:yMode val="edge"/>
          <c:x val="0.2520193234708728"/>
          <c:y val="2.4825708331265802E-3"/>
        </c:manualLayout>
      </c:layout>
    </c:title>
    <c:plotArea>
      <c:layout/>
      <c:scatterChart>
        <c:scatterStyle val="lineMarker"/>
        <c:ser>
          <c:idx val="0"/>
          <c:order val="0"/>
          <c:tx>
            <c:v>0%</c:v>
          </c:tx>
          <c:spPr>
            <a:ln w="28575">
              <a:noFill/>
            </a:ln>
          </c:spPr>
          <c:xVal>
            <c:strRef>
              <c:f>'Resultats generals'!$AP$253:$BY$253</c:f>
              <c:strCache>
                <c:ptCount val="36"/>
                <c:pt idx="0">
                  <c:v>dia 1</c:v>
                </c:pt>
                <c:pt idx="1">
                  <c:v>dia 2</c:v>
                </c:pt>
                <c:pt idx="2">
                  <c:v>dia 3</c:v>
                </c:pt>
                <c:pt idx="3">
                  <c:v>dia 4</c:v>
                </c:pt>
                <c:pt idx="4">
                  <c:v>dia 5</c:v>
                </c:pt>
                <c:pt idx="5">
                  <c:v>dia 6</c:v>
                </c:pt>
                <c:pt idx="6">
                  <c:v>dia 7</c:v>
                </c:pt>
                <c:pt idx="7">
                  <c:v>dia 8</c:v>
                </c:pt>
                <c:pt idx="8">
                  <c:v>dia 9</c:v>
                </c:pt>
                <c:pt idx="9">
                  <c:v>dia 10</c:v>
                </c:pt>
                <c:pt idx="10">
                  <c:v>dia 11</c:v>
                </c:pt>
                <c:pt idx="11">
                  <c:v>dia 12</c:v>
                </c:pt>
                <c:pt idx="12">
                  <c:v>dia 13</c:v>
                </c:pt>
                <c:pt idx="13">
                  <c:v>dia 14</c:v>
                </c:pt>
                <c:pt idx="14">
                  <c:v>dia 15</c:v>
                </c:pt>
                <c:pt idx="15">
                  <c:v>dia 16</c:v>
                </c:pt>
                <c:pt idx="16">
                  <c:v>dia 17</c:v>
                </c:pt>
                <c:pt idx="17">
                  <c:v>dia 18</c:v>
                </c:pt>
                <c:pt idx="18">
                  <c:v>dia 19</c:v>
                </c:pt>
                <c:pt idx="19">
                  <c:v>dia 20</c:v>
                </c:pt>
                <c:pt idx="20">
                  <c:v>dia 21</c:v>
                </c:pt>
                <c:pt idx="21">
                  <c:v>dia 22</c:v>
                </c:pt>
                <c:pt idx="22">
                  <c:v>dia 23</c:v>
                </c:pt>
                <c:pt idx="23">
                  <c:v>dia 24</c:v>
                </c:pt>
                <c:pt idx="24">
                  <c:v>dia 25</c:v>
                </c:pt>
                <c:pt idx="25">
                  <c:v>dia 26</c:v>
                </c:pt>
                <c:pt idx="26">
                  <c:v>dia 27</c:v>
                </c:pt>
                <c:pt idx="27">
                  <c:v>dia 28</c:v>
                </c:pt>
                <c:pt idx="28">
                  <c:v>dia 29</c:v>
                </c:pt>
                <c:pt idx="29">
                  <c:v>dia 30</c:v>
                </c:pt>
                <c:pt idx="30">
                  <c:v>dia 31</c:v>
                </c:pt>
                <c:pt idx="31">
                  <c:v>dia 32</c:v>
                </c:pt>
                <c:pt idx="32">
                  <c:v>dia 33</c:v>
                </c:pt>
                <c:pt idx="33">
                  <c:v>dia 34</c:v>
                </c:pt>
                <c:pt idx="34">
                  <c:v>dia 35</c:v>
                </c:pt>
                <c:pt idx="35">
                  <c:v>dia 36</c:v>
                </c:pt>
              </c:strCache>
            </c:strRef>
          </c:xVal>
          <c:yVal>
            <c:numRef>
              <c:f>'Resultats generals'!$AP$505:$BY$505</c:f>
              <c:numCache>
                <c:formatCode>General</c:formatCode>
                <c:ptCount val="3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21</c:v>
                </c:pt>
                <c:pt idx="5">
                  <c:v>30</c:v>
                </c:pt>
                <c:pt idx="6">
                  <c:v>50</c:v>
                </c:pt>
                <c:pt idx="7">
                  <c:v>62</c:v>
                </c:pt>
                <c:pt idx="8">
                  <c:v>78</c:v>
                </c:pt>
                <c:pt idx="9">
                  <c:v>101</c:v>
                </c:pt>
                <c:pt idx="10">
                  <c:v>113</c:v>
                </c:pt>
                <c:pt idx="11">
                  <c:v>118</c:v>
                </c:pt>
                <c:pt idx="12">
                  <c:v>138</c:v>
                </c:pt>
                <c:pt idx="13">
                  <c:v>148</c:v>
                </c:pt>
                <c:pt idx="14">
                  <c:v>161</c:v>
                </c:pt>
                <c:pt idx="15">
                  <c:v>169</c:v>
                </c:pt>
                <c:pt idx="16">
                  <c:v>173</c:v>
                </c:pt>
                <c:pt idx="17">
                  <c:v>178</c:v>
                </c:pt>
                <c:pt idx="18">
                  <c:v>180</c:v>
                </c:pt>
                <c:pt idx="19">
                  <c:v>175</c:v>
                </c:pt>
                <c:pt idx="20">
                  <c:v>176</c:v>
                </c:pt>
                <c:pt idx="21">
                  <c:v>178</c:v>
                </c:pt>
                <c:pt idx="22">
                  <c:v>179</c:v>
                </c:pt>
                <c:pt idx="23">
                  <c:v>177</c:v>
                </c:pt>
                <c:pt idx="24">
                  <c:v>170</c:v>
                </c:pt>
                <c:pt idx="25">
                  <c:v>162</c:v>
                </c:pt>
                <c:pt idx="26">
                  <c:v>161</c:v>
                </c:pt>
                <c:pt idx="27">
                  <c:v>156</c:v>
                </c:pt>
                <c:pt idx="28">
                  <c:v>148</c:v>
                </c:pt>
                <c:pt idx="29">
                  <c:v>146</c:v>
                </c:pt>
                <c:pt idx="30">
                  <c:v>141</c:v>
                </c:pt>
                <c:pt idx="31">
                  <c:v>133</c:v>
                </c:pt>
                <c:pt idx="32">
                  <c:v>126</c:v>
                </c:pt>
                <c:pt idx="33">
                  <c:v>122</c:v>
                </c:pt>
                <c:pt idx="34">
                  <c:v>115</c:v>
                </c:pt>
                <c:pt idx="35">
                  <c:v>100</c:v>
                </c:pt>
              </c:numCache>
            </c:numRef>
          </c:yVal>
        </c:ser>
        <c:ser>
          <c:idx val="1"/>
          <c:order val="1"/>
          <c:tx>
            <c:v>20%</c:v>
          </c:tx>
          <c:spPr>
            <a:ln w="28575">
              <a:noFill/>
            </a:ln>
          </c:spPr>
          <c:xVal>
            <c:strRef>
              <c:f>'Resultats generals'!$AP$253:$BY$253</c:f>
              <c:strCache>
                <c:ptCount val="36"/>
                <c:pt idx="0">
                  <c:v>dia 1</c:v>
                </c:pt>
                <c:pt idx="1">
                  <c:v>dia 2</c:v>
                </c:pt>
                <c:pt idx="2">
                  <c:v>dia 3</c:v>
                </c:pt>
                <c:pt idx="3">
                  <c:v>dia 4</c:v>
                </c:pt>
                <c:pt idx="4">
                  <c:v>dia 5</c:v>
                </c:pt>
                <c:pt idx="5">
                  <c:v>dia 6</c:v>
                </c:pt>
                <c:pt idx="6">
                  <c:v>dia 7</c:v>
                </c:pt>
                <c:pt idx="7">
                  <c:v>dia 8</c:v>
                </c:pt>
                <c:pt idx="8">
                  <c:v>dia 9</c:v>
                </c:pt>
                <c:pt idx="9">
                  <c:v>dia 10</c:v>
                </c:pt>
                <c:pt idx="10">
                  <c:v>dia 11</c:v>
                </c:pt>
                <c:pt idx="11">
                  <c:v>dia 12</c:v>
                </c:pt>
                <c:pt idx="12">
                  <c:v>dia 13</c:v>
                </c:pt>
                <c:pt idx="13">
                  <c:v>dia 14</c:v>
                </c:pt>
                <c:pt idx="14">
                  <c:v>dia 15</c:v>
                </c:pt>
                <c:pt idx="15">
                  <c:v>dia 16</c:v>
                </c:pt>
                <c:pt idx="16">
                  <c:v>dia 17</c:v>
                </c:pt>
                <c:pt idx="17">
                  <c:v>dia 18</c:v>
                </c:pt>
                <c:pt idx="18">
                  <c:v>dia 19</c:v>
                </c:pt>
                <c:pt idx="19">
                  <c:v>dia 20</c:v>
                </c:pt>
                <c:pt idx="20">
                  <c:v>dia 21</c:v>
                </c:pt>
                <c:pt idx="21">
                  <c:v>dia 22</c:v>
                </c:pt>
                <c:pt idx="22">
                  <c:v>dia 23</c:v>
                </c:pt>
                <c:pt idx="23">
                  <c:v>dia 24</c:v>
                </c:pt>
                <c:pt idx="24">
                  <c:v>dia 25</c:v>
                </c:pt>
                <c:pt idx="25">
                  <c:v>dia 26</c:v>
                </c:pt>
                <c:pt idx="26">
                  <c:v>dia 27</c:v>
                </c:pt>
                <c:pt idx="27">
                  <c:v>dia 28</c:v>
                </c:pt>
                <c:pt idx="28">
                  <c:v>dia 29</c:v>
                </c:pt>
                <c:pt idx="29">
                  <c:v>dia 30</c:v>
                </c:pt>
                <c:pt idx="30">
                  <c:v>dia 31</c:v>
                </c:pt>
                <c:pt idx="31">
                  <c:v>dia 32</c:v>
                </c:pt>
                <c:pt idx="32">
                  <c:v>dia 33</c:v>
                </c:pt>
                <c:pt idx="33">
                  <c:v>dia 34</c:v>
                </c:pt>
                <c:pt idx="34">
                  <c:v>dia 35</c:v>
                </c:pt>
                <c:pt idx="35">
                  <c:v>dia 36</c:v>
                </c:pt>
              </c:strCache>
            </c:strRef>
          </c:xVal>
          <c:yVal>
            <c:numRef>
              <c:f>'Resultats generals'!$AP$758:$BY$758</c:f>
              <c:numCache>
                <c:formatCode>General</c:formatCode>
                <c:ptCount val="3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21</c:v>
                </c:pt>
                <c:pt idx="5">
                  <c:v>35</c:v>
                </c:pt>
                <c:pt idx="6">
                  <c:v>67</c:v>
                </c:pt>
                <c:pt idx="7">
                  <c:v>71</c:v>
                </c:pt>
                <c:pt idx="8">
                  <c:v>79</c:v>
                </c:pt>
                <c:pt idx="9">
                  <c:v>99</c:v>
                </c:pt>
                <c:pt idx="10">
                  <c:v>114</c:v>
                </c:pt>
                <c:pt idx="11">
                  <c:v>134</c:v>
                </c:pt>
                <c:pt idx="12">
                  <c:v>157</c:v>
                </c:pt>
                <c:pt idx="13">
                  <c:v>169</c:v>
                </c:pt>
                <c:pt idx="14">
                  <c:v>173</c:v>
                </c:pt>
                <c:pt idx="15">
                  <c:v>175</c:v>
                </c:pt>
                <c:pt idx="16">
                  <c:v>180</c:v>
                </c:pt>
                <c:pt idx="17">
                  <c:v>183</c:v>
                </c:pt>
                <c:pt idx="18">
                  <c:v>185</c:v>
                </c:pt>
                <c:pt idx="19">
                  <c:v>186</c:v>
                </c:pt>
                <c:pt idx="20">
                  <c:v>185</c:v>
                </c:pt>
                <c:pt idx="21">
                  <c:v>186</c:v>
                </c:pt>
                <c:pt idx="22">
                  <c:v>189</c:v>
                </c:pt>
                <c:pt idx="23">
                  <c:v>187</c:v>
                </c:pt>
                <c:pt idx="24">
                  <c:v>184</c:v>
                </c:pt>
                <c:pt idx="25">
                  <c:v>185</c:v>
                </c:pt>
                <c:pt idx="26">
                  <c:v>180</c:v>
                </c:pt>
                <c:pt idx="27">
                  <c:v>177</c:v>
                </c:pt>
                <c:pt idx="28">
                  <c:v>175</c:v>
                </c:pt>
                <c:pt idx="29">
                  <c:v>170</c:v>
                </c:pt>
                <c:pt idx="30">
                  <c:v>169</c:v>
                </c:pt>
                <c:pt idx="31">
                  <c:v>167</c:v>
                </c:pt>
                <c:pt idx="32">
                  <c:v>166</c:v>
                </c:pt>
                <c:pt idx="33">
                  <c:v>163</c:v>
                </c:pt>
                <c:pt idx="34">
                  <c:v>155</c:v>
                </c:pt>
                <c:pt idx="35">
                  <c:v>149</c:v>
                </c:pt>
              </c:numCache>
            </c:numRef>
          </c:yVal>
        </c:ser>
        <c:ser>
          <c:idx val="2"/>
          <c:order val="2"/>
          <c:tx>
            <c:v>40%</c:v>
          </c:tx>
          <c:spPr>
            <a:ln w="28575">
              <a:noFill/>
            </a:ln>
          </c:spPr>
          <c:xVal>
            <c:strRef>
              <c:f>'Resultats generals'!$AP$253:$BY$253</c:f>
              <c:strCache>
                <c:ptCount val="36"/>
                <c:pt idx="0">
                  <c:v>dia 1</c:v>
                </c:pt>
                <c:pt idx="1">
                  <c:v>dia 2</c:v>
                </c:pt>
                <c:pt idx="2">
                  <c:v>dia 3</c:v>
                </c:pt>
                <c:pt idx="3">
                  <c:v>dia 4</c:v>
                </c:pt>
                <c:pt idx="4">
                  <c:v>dia 5</c:v>
                </c:pt>
                <c:pt idx="5">
                  <c:v>dia 6</c:v>
                </c:pt>
                <c:pt idx="6">
                  <c:v>dia 7</c:v>
                </c:pt>
                <c:pt idx="7">
                  <c:v>dia 8</c:v>
                </c:pt>
                <c:pt idx="8">
                  <c:v>dia 9</c:v>
                </c:pt>
                <c:pt idx="9">
                  <c:v>dia 10</c:v>
                </c:pt>
                <c:pt idx="10">
                  <c:v>dia 11</c:v>
                </c:pt>
                <c:pt idx="11">
                  <c:v>dia 12</c:v>
                </c:pt>
                <c:pt idx="12">
                  <c:v>dia 13</c:v>
                </c:pt>
                <c:pt idx="13">
                  <c:v>dia 14</c:v>
                </c:pt>
                <c:pt idx="14">
                  <c:v>dia 15</c:v>
                </c:pt>
                <c:pt idx="15">
                  <c:v>dia 16</c:v>
                </c:pt>
                <c:pt idx="16">
                  <c:v>dia 17</c:v>
                </c:pt>
                <c:pt idx="17">
                  <c:v>dia 18</c:v>
                </c:pt>
                <c:pt idx="18">
                  <c:v>dia 19</c:v>
                </c:pt>
                <c:pt idx="19">
                  <c:v>dia 20</c:v>
                </c:pt>
                <c:pt idx="20">
                  <c:v>dia 21</c:v>
                </c:pt>
                <c:pt idx="21">
                  <c:v>dia 22</c:v>
                </c:pt>
                <c:pt idx="22">
                  <c:v>dia 23</c:v>
                </c:pt>
                <c:pt idx="23">
                  <c:v>dia 24</c:v>
                </c:pt>
                <c:pt idx="24">
                  <c:v>dia 25</c:v>
                </c:pt>
                <c:pt idx="25">
                  <c:v>dia 26</c:v>
                </c:pt>
                <c:pt idx="26">
                  <c:v>dia 27</c:v>
                </c:pt>
                <c:pt idx="27">
                  <c:v>dia 28</c:v>
                </c:pt>
                <c:pt idx="28">
                  <c:v>dia 29</c:v>
                </c:pt>
                <c:pt idx="29">
                  <c:v>dia 30</c:v>
                </c:pt>
                <c:pt idx="30">
                  <c:v>dia 31</c:v>
                </c:pt>
                <c:pt idx="31">
                  <c:v>dia 32</c:v>
                </c:pt>
                <c:pt idx="32">
                  <c:v>dia 33</c:v>
                </c:pt>
                <c:pt idx="33">
                  <c:v>dia 34</c:v>
                </c:pt>
                <c:pt idx="34">
                  <c:v>dia 35</c:v>
                </c:pt>
                <c:pt idx="35">
                  <c:v>dia 36</c:v>
                </c:pt>
              </c:strCache>
            </c:strRef>
          </c:xVal>
          <c:yVal>
            <c:numRef>
              <c:f>'Resultats generals'!$AP$1011:$BY$1011</c:f>
              <c:numCache>
                <c:formatCode>General</c:formatCode>
                <c:ptCount val="3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8</c:v>
                </c:pt>
                <c:pt idx="5">
                  <c:v>24</c:v>
                </c:pt>
                <c:pt idx="6">
                  <c:v>60</c:v>
                </c:pt>
                <c:pt idx="7">
                  <c:v>67</c:v>
                </c:pt>
                <c:pt idx="8">
                  <c:v>79</c:v>
                </c:pt>
                <c:pt idx="9">
                  <c:v>98</c:v>
                </c:pt>
                <c:pt idx="10">
                  <c:v>116</c:v>
                </c:pt>
                <c:pt idx="11">
                  <c:v>127</c:v>
                </c:pt>
                <c:pt idx="12">
                  <c:v>142</c:v>
                </c:pt>
                <c:pt idx="13">
                  <c:v>159</c:v>
                </c:pt>
                <c:pt idx="14">
                  <c:v>174</c:v>
                </c:pt>
                <c:pt idx="15">
                  <c:v>181</c:v>
                </c:pt>
                <c:pt idx="16">
                  <c:v>183</c:v>
                </c:pt>
                <c:pt idx="17">
                  <c:v>189</c:v>
                </c:pt>
                <c:pt idx="18">
                  <c:v>189</c:v>
                </c:pt>
                <c:pt idx="19">
                  <c:v>190</c:v>
                </c:pt>
                <c:pt idx="20">
                  <c:v>188</c:v>
                </c:pt>
                <c:pt idx="21">
                  <c:v>192</c:v>
                </c:pt>
                <c:pt idx="22">
                  <c:v>192</c:v>
                </c:pt>
                <c:pt idx="23">
                  <c:v>189</c:v>
                </c:pt>
                <c:pt idx="24">
                  <c:v>188</c:v>
                </c:pt>
                <c:pt idx="25">
                  <c:v>189</c:v>
                </c:pt>
                <c:pt idx="26">
                  <c:v>189</c:v>
                </c:pt>
                <c:pt idx="27">
                  <c:v>186</c:v>
                </c:pt>
                <c:pt idx="28">
                  <c:v>184</c:v>
                </c:pt>
                <c:pt idx="29">
                  <c:v>182</c:v>
                </c:pt>
                <c:pt idx="30">
                  <c:v>179</c:v>
                </c:pt>
                <c:pt idx="31">
                  <c:v>176</c:v>
                </c:pt>
                <c:pt idx="32">
                  <c:v>172</c:v>
                </c:pt>
                <c:pt idx="33">
                  <c:v>167</c:v>
                </c:pt>
                <c:pt idx="34">
                  <c:v>163</c:v>
                </c:pt>
                <c:pt idx="35">
                  <c:v>156</c:v>
                </c:pt>
              </c:numCache>
            </c:numRef>
          </c:yVal>
        </c:ser>
        <c:ser>
          <c:idx val="3"/>
          <c:order val="3"/>
          <c:tx>
            <c:v>60%</c:v>
          </c:tx>
          <c:spPr>
            <a:ln w="28575">
              <a:noFill/>
            </a:ln>
          </c:spPr>
          <c:xVal>
            <c:strRef>
              <c:f>'Resultats generals'!$AP$253:$BY$253</c:f>
              <c:strCache>
                <c:ptCount val="36"/>
                <c:pt idx="0">
                  <c:v>dia 1</c:v>
                </c:pt>
                <c:pt idx="1">
                  <c:v>dia 2</c:v>
                </c:pt>
                <c:pt idx="2">
                  <c:v>dia 3</c:v>
                </c:pt>
                <c:pt idx="3">
                  <c:v>dia 4</c:v>
                </c:pt>
                <c:pt idx="4">
                  <c:v>dia 5</c:v>
                </c:pt>
                <c:pt idx="5">
                  <c:v>dia 6</c:v>
                </c:pt>
                <c:pt idx="6">
                  <c:v>dia 7</c:v>
                </c:pt>
                <c:pt idx="7">
                  <c:v>dia 8</c:v>
                </c:pt>
                <c:pt idx="8">
                  <c:v>dia 9</c:v>
                </c:pt>
                <c:pt idx="9">
                  <c:v>dia 10</c:v>
                </c:pt>
                <c:pt idx="10">
                  <c:v>dia 11</c:v>
                </c:pt>
                <c:pt idx="11">
                  <c:v>dia 12</c:v>
                </c:pt>
                <c:pt idx="12">
                  <c:v>dia 13</c:v>
                </c:pt>
                <c:pt idx="13">
                  <c:v>dia 14</c:v>
                </c:pt>
                <c:pt idx="14">
                  <c:v>dia 15</c:v>
                </c:pt>
                <c:pt idx="15">
                  <c:v>dia 16</c:v>
                </c:pt>
                <c:pt idx="16">
                  <c:v>dia 17</c:v>
                </c:pt>
                <c:pt idx="17">
                  <c:v>dia 18</c:v>
                </c:pt>
                <c:pt idx="18">
                  <c:v>dia 19</c:v>
                </c:pt>
                <c:pt idx="19">
                  <c:v>dia 20</c:v>
                </c:pt>
                <c:pt idx="20">
                  <c:v>dia 21</c:v>
                </c:pt>
                <c:pt idx="21">
                  <c:v>dia 22</c:v>
                </c:pt>
                <c:pt idx="22">
                  <c:v>dia 23</c:v>
                </c:pt>
                <c:pt idx="23">
                  <c:v>dia 24</c:v>
                </c:pt>
                <c:pt idx="24">
                  <c:v>dia 25</c:v>
                </c:pt>
                <c:pt idx="25">
                  <c:v>dia 26</c:v>
                </c:pt>
                <c:pt idx="26">
                  <c:v>dia 27</c:v>
                </c:pt>
                <c:pt idx="27">
                  <c:v>dia 28</c:v>
                </c:pt>
                <c:pt idx="28">
                  <c:v>dia 29</c:v>
                </c:pt>
                <c:pt idx="29">
                  <c:v>dia 30</c:v>
                </c:pt>
                <c:pt idx="30">
                  <c:v>dia 31</c:v>
                </c:pt>
                <c:pt idx="31">
                  <c:v>dia 32</c:v>
                </c:pt>
                <c:pt idx="32">
                  <c:v>dia 33</c:v>
                </c:pt>
                <c:pt idx="33">
                  <c:v>dia 34</c:v>
                </c:pt>
                <c:pt idx="34">
                  <c:v>dia 35</c:v>
                </c:pt>
                <c:pt idx="35">
                  <c:v>dia 36</c:v>
                </c:pt>
              </c:strCache>
            </c:strRef>
          </c:xVal>
          <c:yVal>
            <c:numRef>
              <c:f>'Resultats generals'!$AP$1264:$BY$1264</c:f>
              <c:numCache>
                <c:formatCode>General</c:formatCode>
                <c:ptCount val="3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11</c:v>
                </c:pt>
                <c:pt idx="5">
                  <c:v>30</c:v>
                </c:pt>
                <c:pt idx="6">
                  <c:v>48</c:v>
                </c:pt>
                <c:pt idx="7">
                  <c:v>69</c:v>
                </c:pt>
                <c:pt idx="8">
                  <c:v>87</c:v>
                </c:pt>
                <c:pt idx="9">
                  <c:v>102</c:v>
                </c:pt>
                <c:pt idx="10">
                  <c:v>121</c:v>
                </c:pt>
                <c:pt idx="11">
                  <c:v>132</c:v>
                </c:pt>
                <c:pt idx="12">
                  <c:v>151</c:v>
                </c:pt>
                <c:pt idx="13">
                  <c:v>162</c:v>
                </c:pt>
                <c:pt idx="14">
                  <c:v>170</c:v>
                </c:pt>
                <c:pt idx="15">
                  <c:v>176</c:v>
                </c:pt>
                <c:pt idx="16">
                  <c:v>185</c:v>
                </c:pt>
                <c:pt idx="17">
                  <c:v>191</c:v>
                </c:pt>
                <c:pt idx="18">
                  <c:v>195</c:v>
                </c:pt>
                <c:pt idx="19">
                  <c:v>196</c:v>
                </c:pt>
                <c:pt idx="20">
                  <c:v>200</c:v>
                </c:pt>
                <c:pt idx="21">
                  <c:v>197</c:v>
                </c:pt>
                <c:pt idx="22">
                  <c:v>196</c:v>
                </c:pt>
                <c:pt idx="23">
                  <c:v>199</c:v>
                </c:pt>
                <c:pt idx="24">
                  <c:v>197</c:v>
                </c:pt>
                <c:pt idx="25">
                  <c:v>197</c:v>
                </c:pt>
                <c:pt idx="26">
                  <c:v>196</c:v>
                </c:pt>
                <c:pt idx="27">
                  <c:v>194</c:v>
                </c:pt>
                <c:pt idx="28">
                  <c:v>191</c:v>
                </c:pt>
                <c:pt idx="29">
                  <c:v>191</c:v>
                </c:pt>
                <c:pt idx="30">
                  <c:v>188</c:v>
                </c:pt>
                <c:pt idx="31">
                  <c:v>185</c:v>
                </c:pt>
                <c:pt idx="32">
                  <c:v>183</c:v>
                </c:pt>
                <c:pt idx="33">
                  <c:v>178</c:v>
                </c:pt>
                <c:pt idx="34">
                  <c:v>175</c:v>
                </c:pt>
                <c:pt idx="35">
                  <c:v>168</c:v>
                </c:pt>
              </c:numCache>
            </c:numRef>
          </c:yVal>
        </c:ser>
        <c:ser>
          <c:idx val="4"/>
          <c:order val="4"/>
          <c:tx>
            <c:v>80%</c:v>
          </c:tx>
          <c:spPr>
            <a:ln w="28575">
              <a:noFill/>
            </a:ln>
          </c:spPr>
          <c:xVal>
            <c:strRef>
              <c:f>'Resultats generals'!$AP$253:$BY$253</c:f>
              <c:strCache>
                <c:ptCount val="36"/>
                <c:pt idx="0">
                  <c:v>dia 1</c:v>
                </c:pt>
                <c:pt idx="1">
                  <c:v>dia 2</c:v>
                </c:pt>
                <c:pt idx="2">
                  <c:v>dia 3</c:v>
                </c:pt>
                <c:pt idx="3">
                  <c:v>dia 4</c:v>
                </c:pt>
                <c:pt idx="4">
                  <c:v>dia 5</c:v>
                </c:pt>
                <c:pt idx="5">
                  <c:v>dia 6</c:v>
                </c:pt>
                <c:pt idx="6">
                  <c:v>dia 7</c:v>
                </c:pt>
                <c:pt idx="7">
                  <c:v>dia 8</c:v>
                </c:pt>
                <c:pt idx="8">
                  <c:v>dia 9</c:v>
                </c:pt>
                <c:pt idx="9">
                  <c:v>dia 10</c:v>
                </c:pt>
                <c:pt idx="10">
                  <c:v>dia 11</c:v>
                </c:pt>
                <c:pt idx="11">
                  <c:v>dia 12</c:v>
                </c:pt>
                <c:pt idx="12">
                  <c:v>dia 13</c:v>
                </c:pt>
                <c:pt idx="13">
                  <c:v>dia 14</c:v>
                </c:pt>
                <c:pt idx="14">
                  <c:v>dia 15</c:v>
                </c:pt>
                <c:pt idx="15">
                  <c:v>dia 16</c:v>
                </c:pt>
                <c:pt idx="16">
                  <c:v>dia 17</c:v>
                </c:pt>
                <c:pt idx="17">
                  <c:v>dia 18</c:v>
                </c:pt>
                <c:pt idx="18">
                  <c:v>dia 19</c:v>
                </c:pt>
                <c:pt idx="19">
                  <c:v>dia 20</c:v>
                </c:pt>
                <c:pt idx="20">
                  <c:v>dia 21</c:v>
                </c:pt>
                <c:pt idx="21">
                  <c:v>dia 22</c:v>
                </c:pt>
                <c:pt idx="22">
                  <c:v>dia 23</c:v>
                </c:pt>
                <c:pt idx="23">
                  <c:v>dia 24</c:v>
                </c:pt>
                <c:pt idx="24">
                  <c:v>dia 25</c:v>
                </c:pt>
                <c:pt idx="25">
                  <c:v>dia 26</c:v>
                </c:pt>
                <c:pt idx="26">
                  <c:v>dia 27</c:v>
                </c:pt>
                <c:pt idx="27">
                  <c:v>dia 28</c:v>
                </c:pt>
                <c:pt idx="28">
                  <c:v>dia 29</c:v>
                </c:pt>
                <c:pt idx="29">
                  <c:v>dia 30</c:v>
                </c:pt>
                <c:pt idx="30">
                  <c:v>dia 31</c:v>
                </c:pt>
                <c:pt idx="31">
                  <c:v>dia 32</c:v>
                </c:pt>
                <c:pt idx="32">
                  <c:v>dia 33</c:v>
                </c:pt>
                <c:pt idx="33">
                  <c:v>dia 34</c:v>
                </c:pt>
                <c:pt idx="34">
                  <c:v>dia 35</c:v>
                </c:pt>
                <c:pt idx="35">
                  <c:v>dia 36</c:v>
                </c:pt>
              </c:strCache>
            </c:strRef>
          </c:xVal>
          <c:yVal>
            <c:numRef>
              <c:f>'Resultats generals'!$AP$1517:$BY$1517</c:f>
              <c:numCache>
                <c:formatCode>General</c:formatCode>
                <c:ptCount val="3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6</c:v>
                </c:pt>
                <c:pt idx="5">
                  <c:v>25</c:v>
                </c:pt>
                <c:pt idx="6">
                  <c:v>47</c:v>
                </c:pt>
                <c:pt idx="7">
                  <c:v>66</c:v>
                </c:pt>
                <c:pt idx="8">
                  <c:v>77</c:v>
                </c:pt>
                <c:pt idx="9">
                  <c:v>87</c:v>
                </c:pt>
                <c:pt idx="10">
                  <c:v>121</c:v>
                </c:pt>
                <c:pt idx="11">
                  <c:v>129</c:v>
                </c:pt>
                <c:pt idx="12">
                  <c:v>142</c:v>
                </c:pt>
                <c:pt idx="13">
                  <c:v>156</c:v>
                </c:pt>
                <c:pt idx="14">
                  <c:v>164</c:v>
                </c:pt>
                <c:pt idx="15">
                  <c:v>176</c:v>
                </c:pt>
                <c:pt idx="16">
                  <c:v>183</c:v>
                </c:pt>
                <c:pt idx="17">
                  <c:v>188</c:v>
                </c:pt>
                <c:pt idx="18">
                  <c:v>191</c:v>
                </c:pt>
                <c:pt idx="19">
                  <c:v>189</c:v>
                </c:pt>
                <c:pt idx="20">
                  <c:v>189</c:v>
                </c:pt>
                <c:pt idx="21">
                  <c:v>190</c:v>
                </c:pt>
                <c:pt idx="22">
                  <c:v>190</c:v>
                </c:pt>
                <c:pt idx="23">
                  <c:v>187</c:v>
                </c:pt>
                <c:pt idx="24">
                  <c:v>183</c:v>
                </c:pt>
                <c:pt idx="25">
                  <c:v>182</c:v>
                </c:pt>
                <c:pt idx="26">
                  <c:v>183</c:v>
                </c:pt>
                <c:pt idx="27">
                  <c:v>184</c:v>
                </c:pt>
                <c:pt idx="28">
                  <c:v>187</c:v>
                </c:pt>
                <c:pt idx="29">
                  <c:v>187</c:v>
                </c:pt>
                <c:pt idx="30">
                  <c:v>187</c:v>
                </c:pt>
                <c:pt idx="31">
                  <c:v>190</c:v>
                </c:pt>
                <c:pt idx="32">
                  <c:v>188</c:v>
                </c:pt>
                <c:pt idx="33">
                  <c:v>190</c:v>
                </c:pt>
                <c:pt idx="34">
                  <c:v>189</c:v>
                </c:pt>
                <c:pt idx="35">
                  <c:v>188</c:v>
                </c:pt>
              </c:numCache>
            </c:numRef>
          </c:yVal>
        </c:ser>
        <c:ser>
          <c:idx val="5"/>
          <c:order val="5"/>
          <c:tx>
            <c:v>100%</c:v>
          </c:tx>
          <c:spPr>
            <a:ln w="28575">
              <a:noFill/>
            </a:ln>
          </c:spPr>
          <c:xVal>
            <c:strRef>
              <c:f>'Resultats generals'!$AP$253:$BY$253</c:f>
              <c:strCache>
                <c:ptCount val="36"/>
                <c:pt idx="0">
                  <c:v>dia 1</c:v>
                </c:pt>
                <c:pt idx="1">
                  <c:v>dia 2</c:v>
                </c:pt>
                <c:pt idx="2">
                  <c:v>dia 3</c:v>
                </c:pt>
                <c:pt idx="3">
                  <c:v>dia 4</c:v>
                </c:pt>
                <c:pt idx="4">
                  <c:v>dia 5</c:v>
                </c:pt>
                <c:pt idx="5">
                  <c:v>dia 6</c:v>
                </c:pt>
                <c:pt idx="6">
                  <c:v>dia 7</c:v>
                </c:pt>
                <c:pt idx="7">
                  <c:v>dia 8</c:v>
                </c:pt>
                <c:pt idx="8">
                  <c:v>dia 9</c:v>
                </c:pt>
                <c:pt idx="9">
                  <c:v>dia 10</c:v>
                </c:pt>
                <c:pt idx="10">
                  <c:v>dia 11</c:v>
                </c:pt>
                <c:pt idx="11">
                  <c:v>dia 12</c:v>
                </c:pt>
                <c:pt idx="12">
                  <c:v>dia 13</c:v>
                </c:pt>
                <c:pt idx="13">
                  <c:v>dia 14</c:v>
                </c:pt>
                <c:pt idx="14">
                  <c:v>dia 15</c:v>
                </c:pt>
                <c:pt idx="15">
                  <c:v>dia 16</c:v>
                </c:pt>
                <c:pt idx="16">
                  <c:v>dia 17</c:v>
                </c:pt>
                <c:pt idx="17">
                  <c:v>dia 18</c:v>
                </c:pt>
                <c:pt idx="18">
                  <c:v>dia 19</c:v>
                </c:pt>
                <c:pt idx="19">
                  <c:v>dia 20</c:v>
                </c:pt>
                <c:pt idx="20">
                  <c:v>dia 21</c:v>
                </c:pt>
                <c:pt idx="21">
                  <c:v>dia 22</c:v>
                </c:pt>
                <c:pt idx="22">
                  <c:v>dia 23</c:v>
                </c:pt>
                <c:pt idx="23">
                  <c:v>dia 24</c:v>
                </c:pt>
                <c:pt idx="24">
                  <c:v>dia 25</c:v>
                </c:pt>
                <c:pt idx="25">
                  <c:v>dia 26</c:v>
                </c:pt>
                <c:pt idx="26">
                  <c:v>dia 27</c:v>
                </c:pt>
                <c:pt idx="27">
                  <c:v>dia 28</c:v>
                </c:pt>
                <c:pt idx="28">
                  <c:v>dia 29</c:v>
                </c:pt>
                <c:pt idx="29">
                  <c:v>dia 30</c:v>
                </c:pt>
                <c:pt idx="30">
                  <c:v>dia 31</c:v>
                </c:pt>
                <c:pt idx="31">
                  <c:v>dia 32</c:v>
                </c:pt>
                <c:pt idx="32">
                  <c:v>dia 33</c:v>
                </c:pt>
                <c:pt idx="33">
                  <c:v>dia 34</c:v>
                </c:pt>
                <c:pt idx="34">
                  <c:v>dia 35</c:v>
                </c:pt>
                <c:pt idx="35">
                  <c:v>dia 36</c:v>
                </c:pt>
              </c:strCache>
            </c:strRef>
          </c:xVal>
          <c:yVal>
            <c:numRef>
              <c:f>'Resultats generals'!$AP$1670:$BY$1670</c:f>
              <c:numCache>
                <c:formatCode>General</c:formatCode>
                <c:ptCount val="3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8</c:v>
                </c:pt>
                <c:pt idx="5">
                  <c:v>28</c:v>
                </c:pt>
                <c:pt idx="6">
                  <c:v>49</c:v>
                </c:pt>
                <c:pt idx="7">
                  <c:v>64</c:v>
                </c:pt>
                <c:pt idx="8">
                  <c:v>70</c:v>
                </c:pt>
                <c:pt idx="9">
                  <c:v>71</c:v>
                </c:pt>
                <c:pt idx="10">
                  <c:v>76</c:v>
                </c:pt>
                <c:pt idx="11">
                  <c:v>80</c:v>
                </c:pt>
                <c:pt idx="12">
                  <c:v>92</c:v>
                </c:pt>
                <c:pt idx="13">
                  <c:v>96</c:v>
                </c:pt>
                <c:pt idx="14">
                  <c:v>104</c:v>
                </c:pt>
                <c:pt idx="15">
                  <c:v>109</c:v>
                </c:pt>
                <c:pt idx="16">
                  <c:v>115</c:v>
                </c:pt>
                <c:pt idx="17">
                  <c:v>117</c:v>
                </c:pt>
                <c:pt idx="18">
                  <c:v>121</c:v>
                </c:pt>
                <c:pt idx="19">
                  <c:v>122</c:v>
                </c:pt>
                <c:pt idx="20">
                  <c:v>124</c:v>
                </c:pt>
                <c:pt idx="21">
                  <c:v>124</c:v>
                </c:pt>
                <c:pt idx="22">
                  <c:v>123</c:v>
                </c:pt>
                <c:pt idx="23">
                  <c:v>123</c:v>
                </c:pt>
                <c:pt idx="24">
                  <c:v>122</c:v>
                </c:pt>
                <c:pt idx="25">
                  <c:v>122</c:v>
                </c:pt>
                <c:pt idx="26">
                  <c:v>120</c:v>
                </c:pt>
                <c:pt idx="27">
                  <c:v>116</c:v>
                </c:pt>
                <c:pt idx="28">
                  <c:v>117</c:v>
                </c:pt>
                <c:pt idx="29">
                  <c:v>116</c:v>
                </c:pt>
                <c:pt idx="30">
                  <c:v>114</c:v>
                </c:pt>
                <c:pt idx="31">
                  <c:v>112</c:v>
                </c:pt>
                <c:pt idx="32">
                  <c:v>111</c:v>
                </c:pt>
                <c:pt idx="33">
                  <c:v>105</c:v>
                </c:pt>
                <c:pt idx="34">
                  <c:v>103</c:v>
                </c:pt>
                <c:pt idx="35">
                  <c:v>99</c:v>
                </c:pt>
              </c:numCache>
            </c:numRef>
          </c:yVal>
        </c:ser>
        <c:axId val="53603712"/>
        <c:axId val="53626368"/>
      </c:scatterChart>
      <c:valAx>
        <c:axId val="53603712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s-ES"/>
                  <a:t>Temps (dies)</a:t>
                </a:r>
              </a:p>
            </c:rich>
          </c:tx>
          <c:layout/>
        </c:title>
        <c:tickLblPos val="nextTo"/>
        <c:crossAx val="53626368"/>
        <c:crosses val="autoZero"/>
        <c:crossBetween val="midCat"/>
      </c:valAx>
      <c:valAx>
        <c:axId val="53626368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s-ES"/>
                  <a:t>Llavors germinades totals</a:t>
                </a:r>
              </a:p>
            </c:rich>
          </c:tx>
          <c:layout/>
        </c:title>
        <c:numFmt formatCode="General" sourceLinked="1"/>
        <c:tickLblPos val="nextTo"/>
        <c:crossAx val="53603712"/>
        <c:crosses val="autoZero"/>
        <c:crossBetween val="midCat"/>
      </c:valAx>
    </c:plotArea>
    <c:legend>
      <c:legendPos val="r"/>
      <c:layout/>
    </c:legend>
    <c:plotVisOnly val="1"/>
    <c:dispBlanksAs val="gap"/>
  </c:chart>
  <c:spPr>
    <a:solidFill>
      <a:schemeClr val="lt1"/>
    </a:solidFill>
    <a:ln w="25400" cap="flat" cmpd="sng" algn="ctr">
      <a:solidFill>
        <a:schemeClr val="accent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s-E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S"/>
  <c:chart>
    <c:title>
      <c:tx>
        <c:rich>
          <a:bodyPr/>
          <a:lstStyle/>
          <a:p>
            <a:pPr>
              <a:defRPr/>
            </a:pPr>
            <a:r>
              <a:rPr lang="en-US" sz="1600"/>
              <a:t>Gràfic 10</a:t>
            </a:r>
          </a:p>
          <a:p>
            <a:pPr>
              <a:defRPr/>
            </a:pPr>
            <a:r>
              <a:rPr lang="en-US" sz="1600"/>
              <a:t>Relació entre les llavors germinades</a:t>
            </a:r>
            <a:r>
              <a:rPr lang="en-US" sz="1600" baseline="0"/>
              <a:t> per cada percentatge de </a:t>
            </a:r>
            <a:r>
              <a:rPr lang="en-US" sz="1600"/>
              <a:t>sorra</a:t>
            </a:r>
          </a:p>
        </c:rich>
      </c:tx>
      <c:layout>
        <c:manualLayout>
          <c:xMode val="edge"/>
          <c:yMode val="edge"/>
          <c:x val="0.10328570518308441"/>
          <c:y val="2.4609668693142621E-2"/>
        </c:manualLayout>
      </c:layout>
    </c:title>
    <c:plotArea>
      <c:layout/>
      <c:scatterChart>
        <c:scatterStyle val="lineMarker"/>
        <c:ser>
          <c:idx val="0"/>
          <c:order val="0"/>
          <c:tx>
            <c:v>cubeta</c:v>
          </c:tx>
          <c:spPr>
            <a:ln w="28575">
              <a:noFill/>
            </a:ln>
          </c:spPr>
          <c:trendline>
            <c:spPr>
              <a:ln>
                <a:solidFill>
                  <a:srgbClr val="FF0000"/>
                </a:solidFill>
              </a:ln>
            </c:spPr>
            <c:trendlineType val="poly"/>
            <c:order val="3"/>
            <c:dispRSqr val="1"/>
            <c:dispEq val="1"/>
            <c:trendlineLbl>
              <c:layout>
                <c:manualLayout>
                  <c:x val="0.21362510646965152"/>
                  <c:y val="0.35265838517942527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>
                        <a:solidFill>
                          <a:srgbClr val="FF0000"/>
                        </a:solidFill>
                      </a:rPr>
                      <a:t>y = 1E-05x3 - 0,0023x2 + 0,0832x + 6,4731
R² = 0,0557</a:t>
                    </a:r>
                  </a:p>
                </c:rich>
              </c:tx>
              <c:numFmt formatCode="General" sourceLinked="0"/>
            </c:trendlineLbl>
          </c:trendline>
          <c:xVal>
            <c:numRef>
              <c:f>'Resultats generals'!$BM$2:$BM$126</c:f>
              <c:numCache>
                <c:formatCode>General</c:formatCode>
                <c:ptCount val="12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25</c:v>
                </c:pt>
                <c:pt idx="6">
                  <c:v>25</c:v>
                </c:pt>
                <c:pt idx="7">
                  <c:v>25</c:v>
                </c:pt>
                <c:pt idx="8">
                  <c:v>25</c:v>
                </c:pt>
                <c:pt idx="9">
                  <c:v>25</c:v>
                </c:pt>
                <c:pt idx="10">
                  <c:v>50</c:v>
                </c:pt>
                <c:pt idx="11">
                  <c:v>50</c:v>
                </c:pt>
                <c:pt idx="12">
                  <c:v>50</c:v>
                </c:pt>
                <c:pt idx="13">
                  <c:v>50</c:v>
                </c:pt>
                <c:pt idx="14">
                  <c:v>50</c:v>
                </c:pt>
                <c:pt idx="15">
                  <c:v>75</c:v>
                </c:pt>
                <c:pt idx="16">
                  <c:v>75</c:v>
                </c:pt>
                <c:pt idx="17">
                  <c:v>75</c:v>
                </c:pt>
                <c:pt idx="18">
                  <c:v>75</c:v>
                </c:pt>
                <c:pt idx="19">
                  <c:v>75</c:v>
                </c:pt>
                <c:pt idx="20">
                  <c:v>100</c:v>
                </c:pt>
                <c:pt idx="21">
                  <c:v>100</c:v>
                </c:pt>
                <c:pt idx="22">
                  <c:v>100</c:v>
                </c:pt>
                <c:pt idx="23">
                  <c:v>100</c:v>
                </c:pt>
                <c:pt idx="24">
                  <c:v>100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25</c:v>
                </c:pt>
                <c:pt idx="31">
                  <c:v>25</c:v>
                </c:pt>
                <c:pt idx="32">
                  <c:v>25</c:v>
                </c:pt>
                <c:pt idx="33">
                  <c:v>25</c:v>
                </c:pt>
                <c:pt idx="34">
                  <c:v>25</c:v>
                </c:pt>
                <c:pt idx="35">
                  <c:v>50</c:v>
                </c:pt>
                <c:pt idx="36">
                  <c:v>50</c:v>
                </c:pt>
                <c:pt idx="37">
                  <c:v>50</c:v>
                </c:pt>
                <c:pt idx="38">
                  <c:v>50</c:v>
                </c:pt>
                <c:pt idx="39">
                  <c:v>50</c:v>
                </c:pt>
                <c:pt idx="40">
                  <c:v>75</c:v>
                </c:pt>
                <c:pt idx="41">
                  <c:v>75</c:v>
                </c:pt>
                <c:pt idx="42">
                  <c:v>75</c:v>
                </c:pt>
                <c:pt idx="43">
                  <c:v>75</c:v>
                </c:pt>
                <c:pt idx="44">
                  <c:v>75</c:v>
                </c:pt>
                <c:pt idx="45">
                  <c:v>100</c:v>
                </c:pt>
                <c:pt idx="46">
                  <c:v>100</c:v>
                </c:pt>
                <c:pt idx="47">
                  <c:v>100</c:v>
                </c:pt>
                <c:pt idx="48">
                  <c:v>100</c:v>
                </c:pt>
                <c:pt idx="49">
                  <c:v>100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25</c:v>
                </c:pt>
                <c:pt idx="56">
                  <c:v>25</c:v>
                </c:pt>
                <c:pt idx="57">
                  <c:v>25</c:v>
                </c:pt>
                <c:pt idx="58">
                  <c:v>25</c:v>
                </c:pt>
                <c:pt idx="59">
                  <c:v>25</c:v>
                </c:pt>
                <c:pt idx="60">
                  <c:v>50</c:v>
                </c:pt>
                <c:pt idx="61">
                  <c:v>50</c:v>
                </c:pt>
                <c:pt idx="62">
                  <c:v>50</c:v>
                </c:pt>
                <c:pt idx="63">
                  <c:v>50</c:v>
                </c:pt>
                <c:pt idx="64">
                  <c:v>50</c:v>
                </c:pt>
                <c:pt idx="65">
                  <c:v>75</c:v>
                </c:pt>
                <c:pt idx="66">
                  <c:v>75</c:v>
                </c:pt>
                <c:pt idx="67">
                  <c:v>75</c:v>
                </c:pt>
                <c:pt idx="68">
                  <c:v>75</c:v>
                </c:pt>
                <c:pt idx="69">
                  <c:v>75</c:v>
                </c:pt>
                <c:pt idx="70">
                  <c:v>100</c:v>
                </c:pt>
                <c:pt idx="71">
                  <c:v>100</c:v>
                </c:pt>
                <c:pt idx="72">
                  <c:v>100</c:v>
                </c:pt>
                <c:pt idx="73">
                  <c:v>100</c:v>
                </c:pt>
                <c:pt idx="74">
                  <c:v>100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25</c:v>
                </c:pt>
                <c:pt idx="81">
                  <c:v>25</c:v>
                </c:pt>
                <c:pt idx="82">
                  <c:v>25</c:v>
                </c:pt>
                <c:pt idx="83">
                  <c:v>25</c:v>
                </c:pt>
                <c:pt idx="84">
                  <c:v>25</c:v>
                </c:pt>
                <c:pt idx="85">
                  <c:v>50</c:v>
                </c:pt>
                <c:pt idx="86">
                  <c:v>50</c:v>
                </c:pt>
                <c:pt idx="87">
                  <c:v>50</c:v>
                </c:pt>
                <c:pt idx="88">
                  <c:v>50</c:v>
                </c:pt>
                <c:pt idx="89">
                  <c:v>50</c:v>
                </c:pt>
                <c:pt idx="90">
                  <c:v>75</c:v>
                </c:pt>
                <c:pt idx="91">
                  <c:v>75</c:v>
                </c:pt>
                <c:pt idx="92">
                  <c:v>75</c:v>
                </c:pt>
                <c:pt idx="93">
                  <c:v>75</c:v>
                </c:pt>
                <c:pt idx="94">
                  <c:v>75</c:v>
                </c:pt>
                <c:pt idx="95">
                  <c:v>100</c:v>
                </c:pt>
                <c:pt idx="96">
                  <c:v>100</c:v>
                </c:pt>
                <c:pt idx="97">
                  <c:v>100</c:v>
                </c:pt>
                <c:pt idx="98">
                  <c:v>100</c:v>
                </c:pt>
                <c:pt idx="99">
                  <c:v>100</c:v>
                </c:pt>
                <c:pt idx="100">
                  <c:v>0</c:v>
                </c:pt>
                <c:pt idx="101">
                  <c:v>0</c:v>
                </c:pt>
                <c:pt idx="102">
                  <c:v>0</c:v>
                </c:pt>
                <c:pt idx="103">
                  <c:v>0</c:v>
                </c:pt>
                <c:pt idx="104">
                  <c:v>0</c:v>
                </c:pt>
                <c:pt idx="105">
                  <c:v>25</c:v>
                </c:pt>
                <c:pt idx="106">
                  <c:v>25</c:v>
                </c:pt>
                <c:pt idx="107">
                  <c:v>25</c:v>
                </c:pt>
                <c:pt idx="108">
                  <c:v>25</c:v>
                </c:pt>
                <c:pt idx="109">
                  <c:v>25</c:v>
                </c:pt>
                <c:pt idx="110">
                  <c:v>50</c:v>
                </c:pt>
                <c:pt idx="111">
                  <c:v>50</c:v>
                </c:pt>
                <c:pt idx="112">
                  <c:v>50</c:v>
                </c:pt>
                <c:pt idx="113">
                  <c:v>50</c:v>
                </c:pt>
                <c:pt idx="114">
                  <c:v>50</c:v>
                </c:pt>
                <c:pt idx="115">
                  <c:v>75</c:v>
                </c:pt>
                <c:pt idx="116">
                  <c:v>75</c:v>
                </c:pt>
                <c:pt idx="117">
                  <c:v>75</c:v>
                </c:pt>
                <c:pt idx="118">
                  <c:v>75</c:v>
                </c:pt>
                <c:pt idx="119">
                  <c:v>75</c:v>
                </c:pt>
                <c:pt idx="120">
                  <c:v>100</c:v>
                </c:pt>
                <c:pt idx="121">
                  <c:v>100</c:v>
                </c:pt>
                <c:pt idx="122">
                  <c:v>100</c:v>
                </c:pt>
                <c:pt idx="123">
                  <c:v>100</c:v>
                </c:pt>
                <c:pt idx="124">
                  <c:v>100</c:v>
                </c:pt>
              </c:numCache>
            </c:numRef>
          </c:xVal>
          <c:yVal>
            <c:numRef>
              <c:f>'Resultats generals'!$BN$2:$BN$126</c:f>
              <c:numCache>
                <c:formatCode>General</c:formatCode>
                <c:ptCount val="125"/>
                <c:pt idx="0">
                  <c:v>4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8</c:v>
                </c:pt>
                <c:pt idx="5">
                  <c:v>6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  <c:pt idx="10">
                  <c:v>8</c:v>
                </c:pt>
                <c:pt idx="11">
                  <c:v>10</c:v>
                </c:pt>
                <c:pt idx="12">
                  <c:v>9</c:v>
                </c:pt>
                <c:pt idx="13">
                  <c:v>10</c:v>
                </c:pt>
                <c:pt idx="14">
                  <c:v>9</c:v>
                </c:pt>
                <c:pt idx="15">
                  <c:v>5</c:v>
                </c:pt>
                <c:pt idx="16">
                  <c:v>9</c:v>
                </c:pt>
                <c:pt idx="17">
                  <c:v>7</c:v>
                </c:pt>
                <c:pt idx="18">
                  <c:v>5</c:v>
                </c:pt>
                <c:pt idx="19">
                  <c:v>5</c:v>
                </c:pt>
                <c:pt idx="20">
                  <c:v>0</c:v>
                </c:pt>
                <c:pt idx="21">
                  <c:v>8</c:v>
                </c:pt>
                <c:pt idx="22">
                  <c:v>10</c:v>
                </c:pt>
                <c:pt idx="23">
                  <c:v>10</c:v>
                </c:pt>
                <c:pt idx="24">
                  <c:v>9</c:v>
                </c:pt>
                <c:pt idx="25">
                  <c:v>1</c:v>
                </c:pt>
                <c:pt idx="26">
                  <c:v>5</c:v>
                </c:pt>
                <c:pt idx="27">
                  <c:v>6</c:v>
                </c:pt>
                <c:pt idx="28">
                  <c:v>8</c:v>
                </c:pt>
                <c:pt idx="29">
                  <c:v>1</c:v>
                </c:pt>
                <c:pt idx="30">
                  <c:v>0</c:v>
                </c:pt>
                <c:pt idx="31">
                  <c:v>5</c:v>
                </c:pt>
                <c:pt idx="32">
                  <c:v>9</c:v>
                </c:pt>
                <c:pt idx="33">
                  <c:v>10</c:v>
                </c:pt>
                <c:pt idx="34">
                  <c:v>2</c:v>
                </c:pt>
                <c:pt idx="35">
                  <c:v>2</c:v>
                </c:pt>
                <c:pt idx="36">
                  <c:v>3</c:v>
                </c:pt>
                <c:pt idx="37">
                  <c:v>10</c:v>
                </c:pt>
                <c:pt idx="38">
                  <c:v>7</c:v>
                </c:pt>
                <c:pt idx="39">
                  <c:v>0</c:v>
                </c:pt>
                <c:pt idx="40">
                  <c:v>0</c:v>
                </c:pt>
                <c:pt idx="41">
                  <c:v>1</c:v>
                </c:pt>
                <c:pt idx="42">
                  <c:v>10</c:v>
                </c:pt>
                <c:pt idx="43">
                  <c:v>2</c:v>
                </c:pt>
                <c:pt idx="44">
                  <c:v>0</c:v>
                </c:pt>
                <c:pt idx="45">
                  <c:v>0</c:v>
                </c:pt>
                <c:pt idx="46">
                  <c:v>4</c:v>
                </c:pt>
                <c:pt idx="47">
                  <c:v>4</c:v>
                </c:pt>
                <c:pt idx="48">
                  <c:v>0</c:v>
                </c:pt>
                <c:pt idx="49">
                  <c:v>0</c:v>
                </c:pt>
                <c:pt idx="50">
                  <c:v>7</c:v>
                </c:pt>
                <c:pt idx="51">
                  <c:v>9</c:v>
                </c:pt>
                <c:pt idx="52">
                  <c:v>10</c:v>
                </c:pt>
                <c:pt idx="53">
                  <c:v>10</c:v>
                </c:pt>
                <c:pt idx="54">
                  <c:v>9</c:v>
                </c:pt>
                <c:pt idx="55">
                  <c:v>4</c:v>
                </c:pt>
                <c:pt idx="56">
                  <c:v>10</c:v>
                </c:pt>
                <c:pt idx="57">
                  <c:v>10</c:v>
                </c:pt>
                <c:pt idx="58">
                  <c:v>10</c:v>
                </c:pt>
                <c:pt idx="59">
                  <c:v>10</c:v>
                </c:pt>
                <c:pt idx="60">
                  <c:v>5</c:v>
                </c:pt>
                <c:pt idx="61">
                  <c:v>9</c:v>
                </c:pt>
                <c:pt idx="62">
                  <c:v>10</c:v>
                </c:pt>
                <c:pt idx="63">
                  <c:v>10</c:v>
                </c:pt>
                <c:pt idx="64">
                  <c:v>4</c:v>
                </c:pt>
                <c:pt idx="65">
                  <c:v>8</c:v>
                </c:pt>
                <c:pt idx="66">
                  <c:v>9</c:v>
                </c:pt>
                <c:pt idx="67">
                  <c:v>10</c:v>
                </c:pt>
                <c:pt idx="68">
                  <c:v>10</c:v>
                </c:pt>
                <c:pt idx="69">
                  <c:v>9</c:v>
                </c:pt>
                <c:pt idx="70">
                  <c:v>3</c:v>
                </c:pt>
                <c:pt idx="71">
                  <c:v>7</c:v>
                </c:pt>
                <c:pt idx="72">
                  <c:v>10</c:v>
                </c:pt>
                <c:pt idx="73">
                  <c:v>9</c:v>
                </c:pt>
                <c:pt idx="74">
                  <c:v>7</c:v>
                </c:pt>
                <c:pt idx="75">
                  <c:v>9</c:v>
                </c:pt>
                <c:pt idx="76">
                  <c:v>10</c:v>
                </c:pt>
                <c:pt idx="77">
                  <c:v>10</c:v>
                </c:pt>
                <c:pt idx="78">
                  <c:v>8</c:v>
                </c:pt>
                <c:pt idx="79">
                  <c:v>4</c:v>
                </c:pt>
                <c:pt idx="80">
                  <c:v>1</c:v>
                </c:pt>
                <c:pt idx="81">
                  <c:v>10</c:v>
                </c:pt>
                <c:pt idx="82">
                  <c:v>10</c:v>
                </c:pt>
                <c:pt idx="83">
                  <c:v>10</c:v>
                </c:pt>
                <c:pt idx="84">
                  <c:v>10</c:v>
                </c:pt>
                <c:pt idx="85">
                  <c:v>3</c:v>
                </c:pt>
                <c:pt idx="86">
                  <c:v>7</c:v>
                </c:pt>
                <c:pt idx="87">
                  <c:v>10</c:v>
                </c:pt>
                <c:pt idx="88">
                  <c:v>8</c:v>
                </c:pt>
                <c:pt idx="89">
                  <c:v>9</c:v>
                </c:pt>
                <c:pt idx="90">
                  <c:v>6</c:v>
                </c:pt>
                <c:pt idx="91">
                  <c:v>7</c:v>
                </c:pt>
                <c:pt idx="92">
                  <c:v>9</c:v>
                </c:pt>
                <c:pt idx="93">
                  <c:v>10</c:v>
                </c:pt>
                <c:pt idx="94">
                  <c:v>10</c:v>
                </c:pt>
                <c:pt idx="95">
                  <c:v>0</c:v>
                </c:pt>
                <c:pt idx="96">
                  <c:v>10</c:v>
                </c:pt>
                <c:pt idx="97">
                  <c:v>10</c:v>
                </c:pt>
                <c:pt idx="98">
                  <c:v>9</c:v>
                </c:pt>
                <c:pt idx="99">
                  <c:v>9</c:v>
                </c:pt>
                <c:pt idx="100">
                  <c:v>0</c:v>
                </c:pt>
                <c:pt idx="101">
                  <c:v>0</c:v>
                </c:pt>
                <c:pt idx="102">
                  <c:v>5</c:v>
                </c:pt>
                <c:pt idx="103">
                  <c:v>6</c:v>
                </c:pt>
                <c:pt idx="104">
                  <c:v>1</c:v>
                </c:pt>
                <c:pt idx="105">
                  <c:v>0</c:v>
                </c:pt>
                <c:pt idx="106">
                  <c:v>6</c:v>
                </c:pt>
                <c:pt idx="107">
                  <c:v>6</c:v>
                </c:pt>
                <c:pt idx="108">
                  <c:v>7</c:v>
                </c:pt>
                <c:pt idx="109">
                  <c:v>10</c:v>
                </c:pt>
                <c:pt idx="110">
                  <c:v>0</c:v>
                </c:pt>
                <c:pt idx="111">
                  <c:v>0</c:v>
                </c:pt>
                <c:pt idx="112">
                  <c:v>7</c:v>
                </c:pt>
                <c:pt idx="113">
                  <c:v>7</c:v>
                </c:pt>
                <c:pt idx="114">
                  <c:v>0</c:v>
                </c:pt>
                <c:pt idx="115">
                  <c:v>0</c:v>
                </c:pt>
                <c:pt idx="116">
                  <c:v>0</c:v>
                </c:pt>
                <c:pt idx="117">
                  <c:v>2</c:v>
                </c:pt>
                <c:pt idx="118">
                  <c:v>0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</c:numCache>
            </c:numRef>
          </c:yVal>
        </c:ser>
        <c:axId val="53818496"/>
        <c:axId val="53820416"/>
      </c:scatterChart>
      <c:valAx>
        <c:axId val="53818496"/>
        <c:scaling>
          <c:orientation val="minMax"/>
          <c:max val="100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s-ES"/>
                  <a:t>% sorra/torba</a:t>
                </a:r>
              </a:p>
            </c:rich>
          </c:tx>
          <c:layout/>
        </c:title>
        <c:numFmt formatCode="General" sourceLinked="1"/>
        <c:tickLblPos val="nextTo"/>
        <c:crossAx val="53820416"/>
        <c:crosses val="autoZero"/>
        <c:crossBetween val="midCat"/>
        <c:majorUnit val="25"/>
        <c:minorUnit val="5"/>
      </c:valAx>
      <c:valAx>
        <c:axId val="53820416"/>
        <c:scaling>
          <c:orientation val="minMax"/>
          <c:max val="10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s-ES"/>
                  <a:t>Llavors germinades/cubeta</a:t>
                </a:r>
              </a:p>
            </c:rich>
          </c:tx>
          <c:layout/>
        </c:title>
        <c:numFmt formatCode="General" sourceLinked="1"/>
        <c:tickLblPos val="nextTo"/>
        <c:crossAx val="53818496"/>
        <c:crossesAt val="0"/>
        <c:crossBetween val="midCat"/>
      </c:valAx>
    </c:plotArea>
    <c:legend>
      <c:legendPos val="r"/>
      <c:legendEntry>
        <c:idx val="1"/>
        <c:delete val="1"/>
      </c:legendEntry>
      <c:layout/>
    </c:legend>
    <c:plotVisOnly val="1"/>
    <c:dispBlanksAs val="gap"/>
  </c:chart>
  <c:spPr>
    <a:solidFill>
      <a:schemeClr val="lt1"/>
    </a:solidFill>
    <a:ln w="28575" cap="flat" cmpd="sng" algn="ctr">
      <a:solidFill>
        <a:schemeClr val="accent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s-E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S"/>
  <c:chart>
    <c:title>
      <c:tx>
        <c:rich>
          <a:bodyPr/>
          <a:lstStyle/>
          <a:p>
            <a:pPr>
              <a:defRPr/>
            </a:pPr>
            <a:r>
              <a:rPr lang="ca-ES"/>
              <a:t>Gràfic 11</a:t>
            </a:r>
          </a:p>
          <a:p>
            <a:pPr>
              <a:defRPr/>
            </a:pPr>
            <a:r>
              <a:rPr lang="ca-ES"/>
              <a:t>Llavors germinades/dies</a:t>
            </a:r>
          </a:p>
        </c:rich>
      </c:tx>
      <c:layout/>
    </c:title>
    <c:plotArea>
      <c:layout/>
      <c:scatterChart>
        <c:scatterStyle val="lineMarker"/>
        <c:ser>
          <c:idx val="4"/>
          <c:order val="0"/>
          <c:tx>
            <c:v>0%</c:v>
          </c:tx>
          <c:spPr>
            <a:ln w="28575">
              <a:noFill/>
            </a:ln>
          </c:spPr>
          <c:xVal>
            <c:strRef>
              <c:f>'Resultats generals'!$AP$253:$BY$253</c:f>
              <c:strCache>
                <c:ptCount val="36"/>
                <c:pt idx="0">
                  <c:v>dia 1</c:v>
                </c:pt>
                <c:pt idx="1">
                  <c:v>dia 2</c:v>
                </c:pt>
                <c:pt idx="2">
                  <c:v>dia 3</c:v>
                </c:pt>
                <c:pt idx="3">
                  <c:v>dia 4</c:v>
                </c:pt>
                <c:pt idx="4">
                  <c:v>dia 5</c:v>
                </c:pt>
                <c:pt idx="5">
                  <c:v>dia 6</c:v>
                </c:pt>
                <c:pt idx="6">
                  <c:v>dia 7</c:v>
                </c:pt>
                <c:pt idx="7">
                  <c:v>dia 8</c:v>
                </c:pt>
                <c:pt idx="8">
                  <c:v>dia 9</c:v>
                </c:pt>
                <c:pt idx="9">
                  <c:v>dia 10</c:v>
                </c:pt>
                <c:pt idx="10">
                  <c:v>dia 11</c:v>
                </c:pt>
                <c:pt idx="11">
                  <c:v>dia 12</c:v>
                </c:pt>
                <c:pt idx="12">
                  <c:v>dia 13</c:v>
                </c:pt>
                <c:pt idx="13">
                  <c:v>dia 14</c:v>
                </c:pt>
                <c:pt idx="14">
                  <c:v>dia 15</c:v>
                </c:pt>
                <c:pt idx="15">
                  <c:v>dia 16</c:v>
                </c:pt>
                <c:pt idx="16">
                  <c:v>dia 17</c:v>
                </c:pt>
                <c:pt idx="17">
                  <c:v>dia 18</c:v>
                </c:pt>
                <c:pt idx="18">
                  <c:v>dia 19</c:v>
                </c:pt>
                <c:pt idx="19">
                  <c:v>dia 20</c:v>
                </c:pt>
                <c:pt idx="20">
                  <c:v>dia 21</c:v>
                </c:pt>
                <c:pt idx="21">
                  <c:v>dia 22</c:v>
                </c:pt>
                <c:pt idx="22">
                  <c:v>dia 23</c:v>
                </c:pt>
                <c:pt idx="23">
                  <c:v>dia 24</c:v>
                </c:pt>
                <c:pt idx="24">
                  <c:v>dia 25</c:v>
                </c:pt>
                <c:pt idx="25">
                  <c:v>dia 26</c:v>
                </c:pt>
                <c:pt idx="26">
                  <c:v>dia 27</c:v>
                </c:pt>
                <c:pt idx="27">
                  <c:v>dia 28</c:v>
                </c:pt>
                <c:pt idx="28">
                  <c:v>dia 29</c:v>
                </c:pt>
                <c:pt idx="29">
                  <c:v>dia 30</c:v>
                </c:pt>
                <c:pt idx="30">
                  <c:v>dia 31</c:v>
                </c:pt>
                <c:pt idx="31">
                  <c:v>dia 32</c:v>
                </c:pt>
                <c:pt idx="32">
                  <c:v>dia 33</c:v>
                </c:pt>
                <c:pt idx="33">
                  <c:v>dia 34</c:v>
                </c:pt>
                <c:pt idx="34">
                  <c:v>dia 35</c:v>
                </c:pt>
                <c:pt idx="35">
                  <c:v>dia 36</c:v>
                </c:pt>
              </c:strCache>
            </c:strRef>
          </c:xVal>
          <c:yVal>
            <c:numRef>
              <c:f>'Resultats generals'!$AP$505:$BY$505</c:f>
              <c:numCache>
                <c:formatCode>General</c:formatCode>
                <c:ptCount val="3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21</c:v>
                </c:pt>
                <c:pt idx="5">
                  <c:v>30</c:v>
                </c:pt>
                <c:pt idx="6">
                  <c:v>50</c:v>
                </c:pt>
                <c:pt idx="7">
                  <c:v>62</c:v>
                </c:pt>
                <c:pt idx="8">
                  <c:v>78</c:v>
                </c:pt>
                <c:pt idx="9">
                  <c:v>101</c:v>
                </c:pt>
                <c:pt idx="10">
                  <c:v>113</c:v>
                </c:pt>
                <c:pt idx="11">
                  <c:v>118</c:v>
                </c:pt>
                <c:pt idx="12">
                  <c:v>138</c:v>
                </c:pt>
                <c:pt idx="13">
                  <c:v>148</c:v>
                </c:pt>
                <c:pt idx="14">
                  <c:v>161</c:v>
                </c:pt>
                <c:pt idx="15">
                  <c:v>169</c:v>
                </c:pt>
                <c:pt idx="16">
                  <c:v>173</c:v>
                </c:pt>
                <c:pt idx="17">
                  <c:v>178</c:v>
                </c:pt>
                <c:pt idx="18">
                  <c:v>180</c:v>
                </c:pt>
                <c:pt idx="19">
                  <c:v>175</c:v>
                </c:pt>
                <c:pt idx="20">
                  <c:v>176</c:v>
                </c:pt>
                <c:pt idx="21">
                  <c:v>178</c:v>
                </c:pt>
                <c:pt idx="22">
                  <c:v>179</c:v>
                </c:pt>
                <c:pt idx="23">
                  <c:v>177</c:v>
                </c:pt>
                <c:pt idx="24">
                  <c:v>170</c:v>
                </c:pt>
                <c:pt idx="25">
                  <c:v>162</c:v>
                </c:pt>
                <c:pt idx="26">
                  <c:v>161</c:v>
                </c:pt>
                <c:pt idx="27">
                  <c:v>156</c:v>
                </c:pt>
                <c:pt idx="28">
                  <c:v>148</c:v>
                </c:pt>
                <c:pt idx="29">
                  <c:v>146</c:v>
                </c:pt>
                <c:pt idx="30">
                  <c:v>141</c:v>
                </c:pt>
                <c:pt idx="31">
                  <c:v>133</c:v>
                </c:pt>
                <c:pt idx="32">
                  <c:v>126</c:v>
                </c:pt>
                <c:pt idx="33">
                  <c:v>122</c:v>
                </c:pt>
                <c:pt idx="34">
                  <c:v>115</c:v>
                </c:pt>
                <c:pt idx="35">
                  <c:v>100</c:v>
                </c:pt>
              </c:numCache>
            </c:numRef>
          </c:yVal>
        </c:ser>
        <c:ser>
          <c:idx val="0"/>
          <c:order val="1"/>
          <c:tx>
            <c:v>25%</c:v>
          </c:tx>
          <c:spPr>
            <a:ln w="28575">
              <a:noFill/>
            </a:ln>
          </c:spPr>
          <c:xVal>
            <c:strRef>
              <c:f>'Resultats generals'!$AP$253:$BY$253</c:f>
              <c:strCache>
                <c:ptCount val="36"/>
                <c:pt idx="0">
                  <c:v>dia 1</c:v>
                </c:pt>
                <c:pt idx="1">
                  <c:v>dia 2</c:v>
                </c:pt>
                <c:pt idx="2">
                  <c:v>dia 3</c:v>
                </c:pt>
                <c:pt idx="3">
                  <c:v>dia 4</c:v>
                </c:pt>
                <c:pt idx="4">
                  <c:v>dia 5</c:v>
                </c:pt>
                <c:pt idx="5">
                  <c:v>dia 6</c:v>
                </c:pt>
                <c:pt idx="6">
                  <c:v>dia 7</c:v>
                </c:pt>
                <c:pt idx="7">
                  <c:v>dia 8</c:v>
                </c:pt>
                <c:pt idx="8">
                  <c:v>dia 9</c:v>
                </c:pt>
                <c:pt idx="9">
                  <c:v>dia 10</c:v>
                </c:pt>
                <c:pt idx="10">
                  <c:v>dia 11</c:v>
                </c:pt>
                <c:pt idx="11">
                  <c:v>dia 12</c:v>
                </c:pt>
                <c:pt idx="12">
                  <c:v>dia 13</c:v>
                </c:pt>
                <c:pt idx="13">
                  <c:v>dia 14</c:v>
                </c:pt>
                <c:pt idx="14">
                  <c:v>dia 15</c:v>
                </c:pt>
                <c:pt idx="15">
                  <c:v>dia 16</c:v>
                </c:pt>
                <c:pt idx="16">
                  <c:v>dia 17</c:v>
                </c:pt>
                <c:pt idx="17">
                  <c:v>dia 18</c:v>
                </c:pt>
                <c:pt idx="18">
                  <c:v>dia 19</c:v>
                </c:pt>
                <c:pt idx="19">
                  <c:v>dia 20</c:v>
                </c:pt>
                <c:pt idx="20">
                  <c:v>dia 21</c:v>
                </c:pt>
                <c:pt idx="21">
                  <c:v>dia 22</c:v>
                </c:pt>
                <c:pt idx="22">
                  <c:v>dia 23</c:v>
                </c:pt>
                <c:pt idx="23">
                  <c:v>dia 24</c:v>
                </c:pt>
                <c:pt idx="24">
                  <c:v>dia 25</c:v>
                </c:pt>
                <c:pt idx="25">
                  <c:v>dia 26</c:v>
                </c:pt>
                <c:pt idx="26">
                  <c:v>dia 27</c:v>
                </c:pt>
                <c:pt idx="27">
                  <c:v>dia 28</c:v>
                </c:pt>
                <c:pt idx="28">
                  <c:v>dia 29</c:v>
                </c:pt>
                <c:pt idx="29">
                  <c:v>dia 30</c:v>
                </c:pt>
                <c:pt idx="30">
                  <c:v>dia 31</c:v>
                </c:pt>
                <c:pt idx="31">
                  <c:v>dia 32</c:v>
                </c:pt>
                <c:pt idx="32">
                  <c:v>dia 33</c:v>
                </c:pt>
                <c:pt idx="33">
                  <c:v>dia 34</c:v>
                </c:pt>
                <c:pt idx="34">
                  <c:v>dia 35</c:v>
                </c:pt>
                <c:pt idx="35">
                  <c:v>dia 36</c:v>
                </c:pt>
              </c:strCache>
            </c:strRef>
          </c:xVal>
          <c:yVal>
            <c:numRef>
              <c:f>'Resultats generals'!$AP$1923:$BY$1923</c:f>
              <c:numCache>
                <c:formatCode>General</c:formatCode>
                <c:ptCount val="3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13</c:v>
                </c:pt>
                <c:pt idx="5">
                  <c:v>33</c:v>
                </c:pt>
                <c:pt idx="6">
                  <c:v>56</c:v>
                </c:pt>
                <c:pt idx="7">
                  <c:v>68</c:v>
                </c:pt>
                <c:pt idx="8">
                  <c:v>78</c:v>
                </c:pt>
                <c:pt idx="9">
                  <c:v>101</c:v>
                </c:pt>
                <c:pt idx="10">
                  <c:v>119</c:v>
                </c:pt>
                <c:pt idx="11">
                  <c:v>135</c:v>
                </c:pt>
                <c:pt idx="12">
                  <c:v>155</c:v>
                </c:pt>
                <c:pt idx="13">
                  <c:v>171</c:v>
                </c:pt>
                <c:pt idx="14">
                  <c:v>186</c:v>
                </c:pt>
                <c:pt idx="15">
                  <c:v>191</c:v>
                </c:pt>
                <c:pt idx="16">
                  <c:v>201</c:v>
                </c:pt>
                <c:pt idx="17">
                  <c:v>203</c:v>
                </c:pt>
                <c:pt idx="18">
                  <c:v>205</c:v>
                </c:pt>
                <c:pt idx="19">
                  <c:v>206</c:v>
                </c:pt>
                <c:pt idx="20">
                  <c:v>209</c:v>
                </c:pt>
                <c:pt idx="21">
                  <c:v>211</c:v>
                </c:pt>
                <c:pt idx="22">
                  <c:v>206</c:v>
                </c:pt>
                <c:pt idx="23">
                  <c:v>206</c:v>
                </c:pt>
                <c:pt idx="24">
                  <c:v>203</c:v>
                </c:pt>
                <c:pt idx="25">
                  <c:v>208</c:v>
                </c:pt>
                <c:pt idx="26">
                  <c:v>207</c:v>
                </c:pt>
                <c:pt idx="27">
                  <c:v>204</c:v>
                </c:pt>
                <c:pt idx="28">
                  <c:v>202</c:v>
                </c:pt>
                <c:pt idx="29">
                  <c:v>203</c:v>
                </c:pt>
                <c:pt idx="30">
                  <c:v>201</c:v>
                </c:pt>
                <c:pt idx="31">
                  <c:v>196</c:v>
                </c:pt>
                <c:pt idx="32">
                  <c:v>194</c:v>
                </c:pt>
                <c:pt idx="33">
                  <c:v>188</c:v>
                </c:pt>
                <c:pt idx="34">
                  <c:v>176</c:v>
                </c:pt>
                <c:pt idx="35">
                  <c:v>173</c:v>
                </c:pt>
              </c:numCache>
            </c:numRef>
          </c:yVal>
        </c:ser>
        <c:ser>
          <c:idx val="1"/>
          <c:order val="2"/>
          <c:tx>
            <c:v>50%</c:v>
          </c:tx>
          <c:spPr>
            <a:ln w="28575">
              <a:noFill/>
            </a:ln>
          </c:spPr>
          <c:xVal>
            <c:strRef>
              <c:f>'Resultats generals'!$AP$253:$BY$253</c:f>
              <c:strCache>
                <c:ptCount val="36"/>
                <c:pt idx="0">
                  <c:v>dia 1</c:v>
                </c:pt>
                <c:pt idx="1">
                  <c:v>dia 2</c:v>
                </c:pt>
                <c:pt idx="2">
                  <c:v>dia 3</c:v>
                </c:pt>
                <c:pt idx="3">
                  <c:v>dia 4</c:v>
                </c:pt>
                <c:pt idx="4">
                  <c:v>dia 5</c:v>
                </c:pt>
                <c:pt idx="5">
                  <c:v>dia 6</c:v>
                </c:pt>
                <c:pt idx="6">
                  <c:v>dia 7</c:v>
                </c:pt>
                <c:pt idx="7">
                  <c:v>dia 8</c:v>
                </c:pt>
                <c:pt idx="8">
                  <c:v>dia 9</c:v>
                </c:pt>
                <c:pt idx="9">
                  <c:v>dia 10</c:v>
                </c:pt>
                <c:pt idx="10">
                  <c:v>dia 11</c:v>
                </c:pt>
                <c:pt idx="11">
                  <c:v>dia 12</c:v>
                </c:pt>
                <c:pt idx="12">
                  <c:v>dia 13</c:v>
                </c:pt>
                <c:pt idx="13">
                  <c:v>dia 14</c:v>
                </c:pt>
                <c:pt idx="14">
                  <c:v>dia 15</c:v>
                </c:pt>
                <c:pt idx="15">
                  <c:v>dia 16</c:v>
                </c:pt>
                <c:pt idx="16">
                  <c:v>dia 17</c:v>
                </c:pt>
                <c:pt idx="17">
                  <c:v>dia 18</c:v>
                </c:pt>
                <c:pt idx="18">
                  <c:v>dia 19</c:v>
                </c:pt>
                <c:pt idx="19">
                  <c:v>dia 20</c:v>
                </c:pt>
                <c:pt idx="20">
                  <c:v>dia 21</c:v>
                </c:pt>
                <c:pt idx="21">
                  <c:v>dia 22</c:v>
                </c:pt>
                <c:pt idx="22">
                  <c:v>dia 23</c:v>
                </c:pt>
                <c:pt idx="23">
                  <c:v>dia 24</c:v>
                </c:pt>
                <c:pt idx="24">
                  <c:v>dia 25</c:v>
                </c:pt>
                <c:pt idx="25">
                  <c:v>dia 26</c:v>
                </c:pt>
                <c:pt idx="26">
                  <c:v>dia 27</c:v>
                </c:pt>
                <c:pt idx="27">
                  <c:v>dia 28</c:v>
                </c:pt>
                <c:pt idx="28">
                  <c:v>dia 29</c:v>
                </c:pt>
                <c:pt idx="29">
                  <c:v>dia 30</c:v>
                </c:pt>
                <c:pt idx="30">
                  <c:v>dia 31</c:v>
                </c:pt>
                <c:pt idx="31">
                  <c:v>dia 32</c:v>
                </c:pt>
                <c:pt idx="32">
                  <c:v>dia 33</c:v>
                </c:pt>
                <c:pt idx="33">
                  <c:v>dia 34</c:v>
                </c:pt>
                <c:pt idx="34">
                  <c:v>dia 35</c:v>
                </c:pt>
                <c:pt idx="35">
                  <c:v>dia 36</c:v>
                </c:pt>
              </c:strCache>
            </c:strRef>
          </c:xVal>
          <c:yVal>
            <c:numRef>
              <c:f>'Resultats generals'!$AP$2176:$BY$2176</c:f>
              <c:numCache>
                <c:formatCode>General</c:formatCode>
                <c:ptCount val="3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5</c:v>
                </c:pt>
                <c:pt idx="5">
                  <c:v>24</c:v>
                </c:pt>
                <c:pt idx="6">
                  <c:v>45</c:v>
                </c:pt>
                <c:pt idx="7">
                  <c:v>56</c:v>
                </c:pt>
                <c:pt idx="8">
                  <c:v>71</c:v>
                </c:pt>
                <c:pt idx="9">
                  <c:v>84</c:v>
                </c:pt>
                <c:pt idx="10">
                  <c:v>103</c:v>
                </c:pt>
                <c:pt idx="11">
                  <c:v>115</c:v>
                </c:pt>
                <c:pt idx="12">
                  <c:v>141</c:v>
                </c:pt>
                <c:pt idx="13">
                  <c:v>149</c:v>
                </c:pt>
                <c:pt idx="14">
                  <c:v>157</c:v>
                </c:pt>
                <c:pt idx="15">
                  <c:v>163</c:v>
                </c:pt>
                <c:pt idx="16">
                  <c:v>173</c:v>
                </c:pt>
                <c:pt idx="17">
                  <c:v>177</c:v>
                </c:pt>
                <c:pt idx="18">
                  <c:v>182</c:v>
                </c:pt>
                <c:pt idx="19">
                  <c:v>185</c:v>
                </c:pt>
                <c:pt idx="20">
                  <c:v>187</c:v>
                </c:pt>
                <c:pt idx="21">
                  <c:v>188</c:v>
                </c:pt>
                <c:pt idx="22">
                  <c:v>188</c:v>
                </c:pt>
                <c:pt idx="23">
                  <c:v>195</c:v>
                </c:pt>
                <c:pt idx="24">
                  <c:v>193</c:v>
                </c:pt>
                <c:pt idx="25">
                  <c:v>196</c:v>
                </c:pt>
                <c:pt idx="26">
                  <c:v>190</c:v>
                </c:pt>
                <c:pt idx="27">
                  <c:v>189</c:v>
                </c:pt>
                <c:pt idx="28">
                  <c:v>188</c:v>
                </c:pt>
                <c:pt idx="29">
                  <c:v>179</c:v>
                </c:pt>
                <c:pt idx="30">
                  <c:v>182</c:v>
                </c:pt>
                <c:pt idx="31">
                  <c:v>176</c:v>
                </c:pt>
                <c:pt idx="32">
                  <c:v>175</c:v>
                </c:pt>
                <c:pt idx="33">
                  <c:v>170</c:v>
                </c:pt>
                <c:pt idx="34">
                  <c:v>167</c:v>
                </c:pt>
                <c:pt idx="35">
                  <c:v>161</c:v>
                </c:pt>
              </c:numCache>
            </c:numRef>
          </c:yVal>
        </c:ser>
        <c:ser>
          <c:idx val="2"/>
          <c:order val="3"/>
          <c:tx>
            <c:v>75%</c:v>
          </c:tx>
          <c:spPr>
            <a:ln w="28575">
              <a:noFill/>
            </a:ln>
          </c:spPr>
          <c:xVal>
            <c:strRef>
              <c:f>'Resultats generals'!$AP$253:$BY$253</c:f>
              <c:strCache>
                <c:ptCount val="36"/>
                <c:pt idx="0">
                  <c:v>dia 1</c:v>
                </c:pt>
                <c:pt idx="1">
                  <c:v>dia 2</c:v>
                </c:pt>
                <c:pt idx="2">
                  <c:v>dia 3</c:v>
                </c:pt>
                <c:pt idx="3">
                  <c:v>dia 4</c:v>
                </c:pt>
                <c:pt idx="4">
                  <c:v>dia 5</c:v>
                </c:pt>
                <c:pt idx="5">
                  <c:v>dia 6</c:v>
                </c:pt>
                <c:pt idx="6">
                  <c:v>dia 7</c:v>
                </c:pt>
                <c:pt idx="7">
                  <c:v>dia 8</c:v>
                </c:pt>
                <c:pt idx="8">
                  <c:v>dia 9</c:v>
                </c:pt>
                <c:pt idx="9">
                  <c:v>dia 10</c:v>
                </c:pt>
                <c:pt idx="10">
                  <c:v>dia 11</c:v>
                </c:pt>
                <c:pt idx="11">
                  <c:v>dia 12</c:v>
                </c:pt>
                <c:pt idx="12">
                  <c:v>dia 13</c:v>
                </c:pt>
                <c:pt idx="13">
                  <c:v>dia 14</c:v>
                </c:pt>
                <c:pt idx="14">
                  <c:v>dia 15</c:v>
                </c:pt>
                <c:pt idx="15">
                  <c:v>dia 16</c:v>
                </c:pt>
                <c:pt idx="16">
                  <c:v>dia 17</c:v>
                </c:pt>
                <c:pt idx="17">
                  <c:v>dia 18</c:v>
                </c:pt>
                <c:pt idx="18">
                  <c:v>dia 19</c:v>
                </c:pt>
                <c:pt idx="19">
                  <c:v>dia 20</c:v>
                </c:pt>
                <c:pt idx="20">
                  <c:v>dia 21</c:v>
                </c:pt>
                <c:pt idx="21">
                  <c:v>dia 22</c:v>
                </c:pt>
                <c:pt idx="22">
                  <c:v>dia 23</c:v>
                </c:pt>
                <c:pt idx="23">
                  <c:v>dia 24</c:v>
                </c:pt>
                <c:pt idx="24">
                  <c:v>dia 25</c:v>
                </c:pt>
                <c:pt idx="25">
                  <c:v>dia 26</c:v>
                </c:pt>
                <c:pt idx="26">
                  <c:v>dia 27</c:v>
                </c:pt>
                <c:pt idx="27">
                  <c:v>dia 28</c:v>
                </c:pt>
                <c:pt idx="28">
                  <c:v>dia 29</c:v>
                </c:pt>
                <c:pt idx="29">
                  <c:v>dia 30</c:v>
                </c:pt>
                <c:pt idx="30">
                  <c:v>dia 31</c:v>
                </c:pt>
                <c:pt idx="31">
                  <c:v>dia 32</c:v>
                </c:pt>
                <c:pt idx="32">
                  <c:v>dia 33</c:v>
                </c:pt>
                <c:pt idx="33">
                  <c:v>dia 34</c:v>
                </c:pt>
                <c:pt idx="34">
                  <c:v>dia 35</c:v>
                </c:pt>
                <c:pt idx="35">
                  <c:v>dia 36</c:v>
                </c:pt>
              </c:strCache>
            </c:strRef>
          </c:xVal>
          <c:yVal>
            <c:numRef>
              <c:f>'Resultats generals'!$AP$2429:$BY$2429</c:f>
              <c:numCache>
                <c:formatCode>General</c:formatCode>
                <c:ptCount val="3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10</c:v>
                </c:pt>
                <c:pt idx="6">
                  <c:v>32</c:v>
                </c:pt>
                <c:pt idx="7">
                  <c:v>54</c:v>
                </c:pt>
                <c:pt idx="8">
                  <c:v>62</c:v>
                </c:pt>
                <c:pt idx="9">
                  <c:v>74</c:v>
                </c:pt>
                <c:pt idx="10">
                  <c:v>92</c:v>
                </c:pt>
                <c:pt idx="11">
                  <c:v>106</c:v>
                </c:pt>
                <c:pt idx="12">
                  <c:v>123</c:v>
                </c:pt>
                <c:pt idx="13">
                  <c:v>127</c:v>
                </c:pt>
                <c:pt idx="14">
                  <c:v>134</c:v>
                </c:pt>
                <c:pt idx="15">
                  <c:v>144</c:v>
                </c:pt>
                <c:pt idx="16">
                  <c:v>152</c:v>
                </c:pt>
                <c:pt idx="17">
                  <c:v>154</c:v>
                </c:pt>
                <c:pt idx="18">
                  <c:v>163</c:v>
                </c:pt>
                <c:pt idx="19">
                  <c:v>162</c:v>
                </c:pt>
                <c:pt idx="20">
                  <c:v>167</c:v>
                </c:pt>
                <c:pt idx="21">
                  <c:v>172</c:v>
                </c:pt>
                <c:pt idx="22">
                  <c:v>172</c:v>
                </c:pt>
                <c:pt idx="23">
                  <c:v>172</c:v>
                </c:pt>
                <c:pt idx="24">
                  <c:v>168</c:v>
                </c:pt>
                <c:pt idx="25">
                  <c:v>169</c:v>
                </c:pt>
                <c:pt idx="26">
                  <c:v>167</c:v>
                </c:pt>
                <c:pt idx="27">
                  <c:v>168</c:v>
                </c:pt>
                <c:pt idx="28">
                  <c:v>161</c:v>
                </c:pt>
                <c:pt idx="29">
                  <c:v>162</c:v>
                </c:pt>
                <c:pt idx="30">
                  <c:v>155</c:v>
                </c:pt>
                <c:pt idx="31">
                  <c:v>150</c:v>
                </c:pt>
                <c:pt idx="32">
                  <c:v>148</c:v>
                </c:pt>
                <c:pt idx="33">
                  <c:v>147</c:v>
                </c:pt>
                <c:pt idx="34">
                  <c:v>144</c:v>
                </c:pt>
                <c:pt idx="35">
                  <c:v>133</c:v>
                </c:pt>
              </c:numCache>
            </c:numRef>
          </c:yVal>
        </c:ser>
        <c:ser>
          <c:idx val="3"/>
          <c:order val="4"/>
          <c:tx>
            <c:v>100%</c:v>
          </c:tx>
          <c:spPr>
            <a:ln w="28575">
              <a:noFill/>
            </a:ln>
          </c:spPr>
          <c:xVal>
            <c:strRef>
              <c:f>'Resultats generals'!$AP$253:$BY$253</c:f>
              <c:strCache>
                <c:ptCount val="36"/>
                <c:pt idx="0">
                  <c:v>dia 1</c:v>
                </c:pt>
                <c:pt idx="1">
                  <c:v>dia 2</c:v>
                </c:pt>
                <c:pt idx="2">
                  <c:v>dia 3</c:v>
                </c:pt>
                <c:pt idx="3">
                  <c:v>dia 4</c:v>
                </c:pt>
                <c:pt idx="4">
                  <c:v>dia 5</c:v>
                </c:pt>
                <c:pt idx="5">
                  <c:v>dia 6</c:v>
                </c:pt>
                <c:pt idx="6">
                  <c:v>dia 7</c:v>
                </c:pt>
                <c:pt idx="7">
                  <c:v>dia 8</c:v>
                </c:pt>
                <c:pt idx="8">
                  <c:v>dia 9</c:v>
                </c:pt>
                <c:pt idx="9">
                  <c:v>dia 10</c:v>
                </c:pt>
                <c:pt idx="10">
                  <c:v>dia 11</c:v>
                </c:pt>
                <c:pt idx="11">
                  <c:v>dia 12</c:v>
                </c:pt>
                <c:pt idx="12">
                  <c:v>dia 13</c:v>
                </c:pt>
                <c:pt idx="13">
                  <c:v>dia 14</c:v>
                </c:pt>
                <c:pt idx="14">
                  <c:v>dia 15</c:v>
                </c:pt>
                <c:pt idx="15">
                  <c:v>dia 16</c:v>
                </c:pt>
                <c:pt idx="16">
                  <c:v>dia 17</c:v>
                </c:pt>
                <c:pt idx="17">
                  <c:v>dia 18</c:v>
                </c:pt>
                <c:pt idx="18">
                  <c:v>dia 19</c:v>
                </c:pt>
                <c:pt idx="19">
                  <c:v>dia 20</c:v>
                </c:pt>
                <c:pt idx="20">
                  <c:v>dia 21</c:v>
                </c:pt>
                <c:pt idx="21">
                  <c:v>dia 22</c:v>
                </c:pt>
                <c:pt idx="22">
                  <c:v>dia 23</c:v>
                </c:pt>
                <c:pt idx="23">
                  <c:v>dia 24</c:v>
                </c:pt>
                <c:pt idx="24">
                  <c:v>dia 25</c:v>
                </c:pt>
                <c:pt idx="25">
                  <c:v>dia 26</c:v>
                </c:pt>
                <c:pt idx="26">
                  <c:v>dia 27</c:v>
                </c:pt>
                <c:pt idx="27">
                  <c:v>dia 28</c:v>
                </c:pt>
                <c:pt idx="28">
                  <c:v>dia 29</c:v>
                </c:pt>
                <c:pt idx="29">
                  <c:v>dia 30</c:v>
                </c:pt>
                <c:pt idx="30">
                  <c:v>dia 31</c:v>
                </c:pt>
                <c:pt idx="31">
                  <c:v>dia 32</c:v>
                </c:pt>
                <c:pt idx="32">
                  <c:v>dia 33</c:v>
                </c:pt>
                <c:pt idx="33">
                  <c:v>dia 34</c:v>
                </c:pt>
                <c:pt idx="34">
                  <c:v>dia 35</c:v>
                </c:pt>
                <c:pt idx="35">
                  <c:v>dia 36</c:v>
                </c:pt>
              </c:strCache>
            </c:strRef>
          </c:xVal>
          <c:yVal>
            <c:numRef>
              <c:f>'Resultats generals'!$AP$2682:$BY$2682</c:f>
              <c:numCache>
                <c:formatCode>General</c:formatCode>
                <c:ptCount val="3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</c:v>
                </c:pt>
                <c:pt idx="5">
                  <c:v>6</c:v>
                </c:pt>
                <c:pt idx="6">
                  <c:v>22</c:v>
                </c:pt>
                <c:pt idx="7">
                  <c:v>40</c:v>
                </c:pt>
                <c:pt idx="8">
                  <c:v>51</c:v>
                </c:pt>
                <c:pt idx="9">
                  <c:v>85</c:v>
                </c:pt>
                <c:pt idx="10">
                  <c:v>96</c:v>
                </c:pt>
                <c:pt idx="11">
                  <c:v>105</c:v>
                </c:pt>
                <c:pt idx="12">
                  <c:v>112</c:v>
                </c:pt>
                <c:pt idx="13">
                  <c:v>115</c:v>
                </c:pt>
                <c:pt idx="14">
                  <c:v>119</c:v>
                </c:pt>
                <c:pt idx="15">
                  <c:v>126</c:v>
                </c:pt>
                <c:pt idx="16">
                  <c:v>132</c:v>
                </c:pt>
                <c:pt idx="17">
                  <c:v>133</c:v>
                </c:pt>
                <c:pt idx="18">
                  <c:v>137</c:v>
                </c:pt>
                <c:pt idx="19">
                  <c:v>143</c:v>
                </c:pt>
                <c:pt idx="20">
                  <c:v>147</c:v>
                </c:pt>
                <c:pt idx="21">
                  <c:v>152</c:v>
                </c:pt>
                <c:pt idx="22">
                  <c:v>157</c:v>
                </c:pt>
                <c:pt idx="23">
                  <c:v>163</c:v>
                </c:pt>
                <c:pt idx="24">
                  <c:v>166</c:v>
                </c:pt>
                <c:pt idx="25">
                  <c:v>167</c:v>
                </c:pt>
                <c:pt idx="26">
                  <c:v>164</c:v>
                </c:pt>
                <c:pt idx="27">
                  <c:v>160</c:v>
                </c:pt>
                <c:pt idx="28">
                  <c:v>155</c:v>
                </c:pt>
                <c:pt idx="29">
                  <c:v>153</c:v>
                </c:pt>
                <c:pt idx="30">
                  <c:v>154</c:v>
                </c:pt>
                <c:pt idx="31">
                  <c:v>139</c:v>
                </c:pt>
                <c:pt idx="32">
                  <c:v>141</c:v>
                </c:pt>
                <c:pt idx="33">
                  <c:v>130</c:v>
                </c:pt>
                <c:pt idx="34">
                  <c:v>125</c:v>
                </c:pt>
                <c:pt idx="35">
                  <c:v>108</c:v>
                </c:pt>
              </c:numCache>
            </c:numRef>
          </c:yVal>
        </c:ser>
        <c:axId val="53758976"/>
        <c:axId val="53761152"/>
      </c:scatterChart>
      <c:valAx>
        <c:axId val="53758976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s-ES"/>
                  <a:t>Temps (dies)</a:t>
                </a:r>
              </a:p>
            </c:rich>
          </c:tx>
          <c:layout/>
        </c:title>
        <c:tickLblPos val="nextTo"/>
        <c:crossAx val="53761152"/>
        <c:crosses val="autoZero"/>
        <c:crossBetween val="midCat"/>
      </c:valAx>
      <c:valAx>
        <c:axId val="53761152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s-ES"/>
                  <a:t>Llavors germinades totals</a:t>
                </a:r>
              </a:p>
            </c:rich>
          </c:tx>
          <c:layout/>
        </c:title>
        <c:numFmt formatCode="General" sourceLinked="1"/>
        <c:tickLblPos val="nextTo"/>
        <c:crossAx val="53758976"/>
        <c:crosses val="autoZero"/>
        <c:crossBetween val="midCat"/>
      </c:valAx>
    </c:plotArea>
    <c:legend>
      <c:legendPos val="r"/>
      <c:layout/>
    </c:legend>
    <c:plotVisOnly val="1"/>
    <c:dispBlanksAs val="gap"/>
  </c:chart>
  <c:spPr>
    <a:solidFill>
      <a:schemeClr val="lt1"/>
    </a:solidFill>
    <a:ln w="25400" cap="flat" cmpd="sng" algn="ctr">
      <a:solidFill>
        <a:schemeClr val="accent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s-E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S"/>
  <c:chart>
    <c:title>
      <c:tx>
        <c:rich>
          <a:bodyPr/>
          <a:lstStyle/>
          <a:p>
            <a:pPr>
              <a:defRPr/>
            </a:pPr>
            <a:r>
              <a:rPr lang="ca-ES"/>
              <a:t>Gràfic 12</a:t>
            </a:r>
          </a:p>
          <a:p>
            <a:pPr>
              <a:defRPr/>
            </a:pPr>
            <a:r>
              <a:rPr lang="ca-ES"/>
              <a:t>Llavors germinades/terres</a:t>
            </a:r>
          </a:p>
        </c:rich>
      </c:tx>
      <c:layout/>
    </c:title>
    <c:plotArea>
      <c:layout/>
      <c:scatterChart>
        <c:scatterStyle val="lineMarker"/>
        <c:ser>
          <c:idx val="0"/>
          <c:order val="0"/>
          <c:tx>
            <c:v>Fibra de coco</c:v>
          </c:tx>
          <c:spPr>
            <a:ln w="28575">
              <a:noFill/>
            </a:ln>
          </c:spPr>
          <c:trendline>
            <c:spPr>
              <a:ln w="12700">
                <a:solidFill>
                  <a:schemeClr val="accent1"/>
                </a:solidFill>
              </a:ln>
            </c:spPr>
            <c:trendlineType val="poly"/>
            <c:order val="2"/>
            <c:dispRSqr val="1"/>
            <c:dispEq val="1"/>
            <c:trendlineLbl>
              <c:layout>
                <c:manualLayout>
                  <c:x val="0.2501560812216948"/>
                  <c:y val="-0.38017176134546493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>
                        <a:solidFill>
                          <a:schemeClr val="accent1"/>
                        </a:solidFill>
                      </a:rPr>
                      <a:t>y = -2,375x2 + 2,0264x + 6,5043
R² = 0,9459</a:t>
                    </a:r>
                  </a:p>
                </c:rich>
              </c:tx>
              <c:numFmt formatCode="General" sourceLinked="0"/>
            </c:trendlineLbl>
          </c:trendline>
          <c:xVal>
            <c:numRef>
              <c:f>'Resultats generals'!$BL$247:$BQ$247</c:f>
              <c:numCache>
                <c:formatCode>0%</c:formatCode>
                <c:ptCount val="6"/>
                <c:pt idx="0">
                  <c:v>0</c:v>
                </c:pt>
                <c:pt idx="1">
                  <c:v>0.2</c:v>
                </c:pt>
                <c:pt idx="2">
                  <c:v>0.4</c:v>
                </c:pt>
                <c:pt idx="3">
                  <c:v>0.60000000000000064</c:v>
                </c:pt>
                <c:pt idx="4">
                  <c:v>0.8</c:v>
                </c:pt>
                <c:pt idx="5">
                  <c:v>1</c:v>
                </c:pt>
              </c:numCache>
            </c:numRef>
          </c:xVal>
          <c:yVal>
            <c:numRef>
              <c:f>'Resultats generals'!$BL$249:$BQ$249</c:f>
              <c:numCache>
                <c:formatCode>General</c:formatCode>
                <c:ptCount val="6"/>
                <c:pt idx="0">
                  <c:v>6.44</c:v>
                </c:pt>
                <c:pt idx="1">
                  <c:v>6.92</c:v>
                </c:pt>
                <c:pt idx="2">
                  <c:v>6.96</c:v>
                </c:pt>
                <c:pt idx="3">
                  <c:v>6.8</c:v>
                </c:pt>
                <c:pt idx="4">
                  <c:v>6.56</c:v>
                </c:pt>
                <c:pt idx="5">
                  <c:v>6.2</c:v>
                </c:pt>
              </c:numCache>
            </c:numRef>
          </c:yVal>
        </c:ser>
        <c:ser>
          <c:idx val="1"/>
          <c:order val="1"/>
          <c:tx>
            <c:v>Sorra</c:v>
          </c:tx>
          <c:spPr>
            <a:ln w="28575">
              <a:noFill/>
            </a:ln>
          </c:spPr>
          <c:trendline>
            <c:spPr>
              <a:ln w="12700">
                <a:solidFill>
                  <a:srgbClr val="FF0000"/>
                </a:solidFill>
              </a:ln>
            </c:spPr>
            <c:trendlineType val="poly"/>
            <c:order val="3"/>
            <c:dispRSqr val="1"/>
            <c:dispEq val="1"/>
            <c:trendlineLbl>
              <c:layout>
                <c:manualLayout>
                  <c:x val="0.25015290256848266"/>
                  <c:y val="0.20759910952635827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>
                        <a:solidFill>
                          <a:srgbClr val="FF0000"/>
                        </a:solidFill>
                      </a:rPr>
                      <a:t>y = 13,227x3 - 23,223x2 + 8,3162x + 6,4731
R² = 0,982</a:t>
                    </a:r>
                  </a:p>
                </c:rich>
              </c:tx>
              <c:numFmt formatCode="General" sourceLinked="0"/>
            </c:trendlineLbl>
          </c:trendline>
          <c:xVal>
            <c:numRef>
              <c:f>'Resultats generals'!$BR$247:$BV$247</c:f>
              <c:numCache>
                <c:formatCode>0%</c:formatCode>
                <c:ptCount val="5"/>
                <c:pt idx="0">
                  <c:v>0</c:v>
                </c:pt>
                <c:pt idx="1">
                  <c:v>0.25</c:v>
                </c:pt>
                <c:pt idx="2">
                  <c:v>0.5</c:v>
                </c:pt>
                <c:pt idx="3">
                  <c:v>0.75000000000000122</c:v>
                </c:pt>
                <c:pt idx="4">
                  <c:v>1</c:v>
                </c:pt>
              </c:numCache>
            </c:numRef>
          </c:xVal>
          <c:yVal>
            <c:numRef>
              <c:f>'Resultats generals'!$BR$249:$BV$249</c:f>
              <c:numCache>
                <c:formatCode>General</c:formatCode>
                <c:ptCount val="5"/>
                <c:pt idx="0">
                  <c:v>6.44</c:v>
                </c:pt>
                <c:pt idx="1">
                  <c:v>7.44</c:v>
                </c:pt>
                <c:pt idx="2">
                  <c:v>6.28</c:v>
                </c:pt>
                <c:pt idx="3">
                  <c:v>5.3599999999999985</c:v>
                </c:pt>
                <c:pt idx="4">
                  <c:v>4.76</c:v>
                </c:pt>
              </c:numCache>
            </c:numRef>
          </c:yVal>
        </c:ser>
        <c:axId val="53676288"/>
        <c:axId val="53694848"/>
      </c:scatterChart>
      <c:valAx>
        <c:axId val="53676288"/>
        <c:scaling>
          <c:orientation val="minMax"/>
          <c:max val="1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s-ES"/>
                  <a:t>Percentatge de cada terra sobre torba</a:t>
                </a:r>
              </a:p>
            </c:rich>
          </c:tx>
          <c:layout/>
        </c:title>
        <c:numFmt formatCode="0%" sourceLinked="1"/>
        <c:tickLblPos val="nextTo"/>
        <c:crossAx val="53694848"/>
        <c:crosses val="autoZero"/>
        <c:crossBetween val="midCat"/>
      </c:valAx>
      <c:valAx>
        <c:axId val="53694848"/>
        <c:scaling>
          <c:orientation val="minMax"/>
          <c:max val="10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s-ES"/>
                  <a:t>Llavors germinades (mitjana)</a:t>
                </a:r>
              </a:p>
            </c:rich>
          </c:tx>
          <c:layout/>
        </c:title>
        <c:numFmt formatCode="General" sourceLinked="1"/>
        <c:tickLblPos val="nextTo"/>
        <c:crossAx val="53676288"/>
        <c:crosses val="autoZero"/>
        <c:crossBetween val="midCat"/>
      </c:valAx>
    </c:plotArea>
    <c:legend>
      <c:legendPos val="r"/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7775971128608945"/>
          <c:y val="0.4296669961733654"/>
          <c:w val="0.19767913385826771"/>
          <c:h val="0.16772414337083541"/>
        </c:manualLayout>
      </c:layout>
    </c:legend>
    <c:plotVisOnly val="1"/>
    <c:dispBlanksAs val="gap"/>
  </c:chart>
  <c:spPr>
    <a:solidFill>
      <a:schemeClr val="lt1"/>
    </a:solidFill>
    <a:ln w="28575" cap="flat" cmpd="sng" algn="ctr">
      <a:solidFill>
        <a:schemeClr val="accent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s-E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S"/>
  <c:chart>
    <c:title>
      <c:tx>
        <c:rich>
          <a:bodyPr/>
          <a:lstStyle/>
          <a:p>
            <a:pPr>
              <a:defRPr/>
            </a:pPr>
            <a:r>
              <a:rPr lang="ca-ES" dirty="0" smtClean="0"/>
              <a:t>Relació </a:t>
            </a:r>
            <a:r>
              <a:rPr lang="ca-ES" dirty="0"/>
              <a:t>entre les llavors germinades per</a:t>
            </a:r>
            <a:r>
              <a:rPr lang="ca-ES" baseline="0" dirty="0"/>
              <a:t> cada</a:t>
            </a:r>
            <a:r>
              <a:rPr lang="ca-ES" dirty="0"/>
              <a:t> temperatura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val>
            <c:numRef>
              <c:f>Grafics!$Q$10:$R$10</c:f>
              <c:numCache>
                <c:formatCode>General</c:formatCode>
                <c:ptCount val="2"/>
                <c:pt idx="0">
                  <c:v>8.1266666666666705</c:v>
                </c:pt>
                <c:pt idx="1">
                  <c:v>3.74</c:v>
                </c:pt>
              </c:numCache>
            </c:numRef>
          </c:val>
        </c:ser>
        <c:axId val="54041600"/>
        <c:axId val="54047872"/>
      </c:barChart>
      <c:catAx>
        <c:axId val="54041600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s-ES" dirty="0"/>
                  <a:t>Temperatura (interior/exterior)</a:t>
                </a:r>
              </a:p>
            </c:rich>
          </c:tx>
          <c:layout/>
        </c:title>
        <c:majorTickMark val="in"/>
        <c:minorTickMark val="out"/>
        <c:tickLblPos val="low"/>
        <c:crossAx val="54047872"/>
        <c:crosses val="autoZero"/>
        <c:lblAlgn val="ctr"/>
        <c:lblOffset val="100"/>
        <c:tickLblSkip val="1"/>
      </c:catAx>
      <c:valAx>
        <c:axId val="54047872"/>
        <c:scaling>
          <c:orientation val="minMax"/>
        </c:scaling>
        <c:axPos val="r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s-ES"/>
                  <a:t>Llavors germiandes (mitjana)</a:t>
                </a:r>
              </a:p>
            </c:rich>
          </c:tx>
          <c:layout>
            <c:manualLayout>
              <c:xMode val="edge"/>
              <c:yMode val="edge"/>
              <c:x val="2.2735070354545452E-2"/>
              <c:y val="0.33223323210486072"/>
            </c:manualLayout>
          </c:layout>
        </c:title>
        <c:numFmt formatCode="General" sourceLinked="1"/>
        <c:tickLblPos val="nextTo"/>
        <c:crossAx val="54041600"/>
        <c:crosses val="max"/>
        <c:crossBetween val="between"/>
      </c:valAx>
    </c:plotArea>
    <c:plotVisOnly val="1"/>
    <c:dispBlanksAs val="gap"/>
  </c:chart>
  <c:spPr>
    <a:solidFill>
      <a:schemeClr val="lt1"/>
    </a:solidFill>
    <a:ln w="28575" cap="flat" cmpd="sng" algn="ctr">
      <a:solidFill>
        <a:schemeClr val="accent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s-E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S"/>
  <c:chart>
    <c:title>
      <c:tx>
        <c:rich>
          <a:bodyPr/>
          <a:lstStyle/>
          <a:p>
            <a:pPr>
              <a:defRPr/>
            </a:pPr>
            <a:r>
              <a:rPr lang="es-ES"/>
              <a:t>Gràfic 14</a:t>
            </a:r>
          </a:p>
          <a:p>
            <a:pPr>
              <a:defRPr/>
            </a:pPr>
            <a:r>
              <a:rPr lang="es-ES"/>
              <a:t>Llavors germinades/dies</a:t>
            </a:r>
          </a:p>
        </c:rich>
      </c:tx>
      <c:layout/>
    </c:title>
    <c:plotArea>
      <c:layout/>
      <c:scatterChart>
        <c:scatterStyle val="lineMarker"/>
        <c:ser>
          <c:idx val="0"/>
          <c:order val="0"/>
          <c:tx>
            <c:v>Interior</c:v>
          </c:tx>
          <c:spPr>
            <a:ln w="28575">
              <a:noFill/>
            </a:ln>
          </c:spPr>
          <c:xVal>
            <c:strRef>
              <c:f>Grafics!$AN$1:$BW$1</c:f>
              <c:strCache>
                <c:ptCount val="36"/>
                <c:pt idx="0">
                  <c:v>Dia 1</c:v>
                </c:pt>
                <c:pt idx="1">
                  <c:v>Dia 2</c:v>
                </c:pt>
                <c:pt idx="2">
                  <c:v>Dia 3</c:v>
                </c:pt>
                <c:pt idx="3">
                  <c:v>Dia 4</c:v>
                </c:pt>
                <c:pt idx="4">
                  <c:v>Dia 5</c:v>
                </c:pt>
                <c:pt idx="5">
                  <c:v>Dia 6</c:v>
                </c:pt>
                <c:pt idx="6">
                  <c:v>Dia 7</c:v>
                </c:pt>
                <c:pt idx="7">
                  <c:v>Dia 8</c:v>
                </c:pt>
                <c:pt idx="8">
                  <c:v>Dia 9</c:v>
                </c:pt>
                <c:pt idx="9">
                  <c:v>Dia 10</c:v>
                </c:pt>
                <c:pt idx="10">
                  <c:v>Dia 11</c:v>
                </c:pt>
                <c:pt idx="11">
                  <c:v>Dia 12</c:v>
                </c:pt>
                <c:pt idx="12">
                  <c:v>Dia 13</c:v>
                </c:pt>
                <c:pt idx="13">
                  <c:v>Dia 14</c:v>
                </c:pt>
                <c:pt idx="14">
                  <c:v>Dia 15</c:v>
                </c:pt>
                <c:pt idx="15">
                  <c:v>Dia 16</c:v>
                </c:pt>
                <c:pt idx="16">
                  <c:v>Dia 17</c:v>
                </c:pt>
                <c:pt idx="17">
                  <c:v>Dia 18</c:v>
                </c:pt>
                <c:pt idx="18">
                  <c:v>Dia 19</c:v>
                </c:pt>
                <c:pt idx="19">
                  <c:v>Dia 20</c:v>
                </c:pt>
                <c:pt idx="20">
                  <c:v>Dia 21</c:v>
                </c:pt>
                <c:pt idx="21">
                  <c:v>Dia 22</c:v>
                </c:pt>
                <c:pt idx="22">
                  <c:v>Dia 23</c:v>
                </c:pt>
                <c:pt idx="23">
                  <c:v>Dia 24</c:v>
                </c:pt>
                <c:pt idx="24">
                  <c:v>Dia 25</c:v>
                </c:pt>
                <c:pt idx="25">
                  <c:v>Dia 26</c:v>
                </c:pt>
                <c:pt idx="26">
                  <c:v>Dia 27</c:v>
                </c:pt>
                <c:pt idx="27">
                  <c:v>Dia 28</c:v>
                </c:pt>
                <c:pt idx="28">
                  <c:v>Dia 29</c:v>
                </c:pt>
                <c:pt idx="29">
                  <c:v>Dia 30</c:v>
                </c:pt>
                <c:pt idx="30">
                  <c:v>Dia 31</c:v>
                </c:pt>
                <c:pt idx="31">
                  <c:v>Dia 32</c:v>
                </c:pt>
                <c:pt idx="32">
                  <c:v>Dia 33</c:v>
                </c:pt>
                <c:pt idx="33">
                  <c:v>Dia 34</c:v>
                </c:pt>
                <c:pt idx="34">
                  <c:v>Dia 35</c:v>
                </c:pt>
                <c:pt idx="35">
                  <c:v>Dia 36</c:v>
                </c:pt>
              </c:strCache>
            </c:strRef>
          </c:xVal>
          <c:yVal>
            <c:numRef>
              <c:f>Grafics!$AN$6:$BW$6</c:f>
              <c:numCache>
                <c:formatCode>General</c:formatCode>
                <c:ptCount val="3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0.62666666666666671</c:v>
                </c:pt>
                <c:pt idx="5">
                  <c:v>1.6333333333333333</c:v>
                </c:pt>
                <c:pt idx="6">
                  <c:v>3.1733333333333342</c:v>
                </c:pt>
                <c:pt idx="7">
                  <c:v>4.1133333333333333</c:v>
                </c:pt>
                <c:pt idx="8">
                  <c:v>4.8866666666666694</c:v>
                </c:pt>
                <c:pt idx="9">
                  <c:v>6.1599999999999975</c:v>
                </c:pt>
                <c:pt idx="10">
                  <c:v>7.08</c:v>
                </c:pt>
                <c:pt idx="11">
                  <c:v>7.453333333333342</c:v>
                </c:pt>
                <c:pt idx="12">
                  <c:v>7.8533333333333397</c:v>
                </c:pt>
                <c:pt idx="13">
                  <c:v>7.973333333333346</c:v>
                </c:pt>
                <c:pt idx="14">
                  <c:v>8.1266666666666705</c:v>
                </c:pt>
                <c:pt idx="15">
                  <c:v>8.293333333333333</c:v>
                </c:pt>
                <c:pt idx="16">
                  <c:v>8.4866666666666806</c:v>
                </c:pt>
                <c:pt idx="17">
                  <c:v>8.5466666666666704</c:v>
                </c:pt>
                <c:pt idx="18">
                  <c:v>8.5933333333333337</c:v>
                </c:pt>
                <c:pt idx="19">
                  <c:v>8.6333333333333329</c:v>
                </c:pt>
                <c:pt idx="20">
                  <c:v>8.6733333333333338</c:v>
                </c:pt>
                <c:pt idx="21">
                  <c:v>8.6866666666666728</c:v>
                </c:pt>
                <c:pt idx="22">
                  <c:v>8.6333333333333329</c:v>
                </c:pt>
                <c:pt idx="23">
                  <c:v>8.620000000000001</c:v>
                </c:pt>
                <c:pt idx="24">
                  <c:v>8.4600000000000026</c:v>
                </c:pt>
                <c:pt idx="25">
                  <c:v>8.42</c:v>
                </c:pt>
                <c:pt idx="26">
                  <c:v>8.2800000000000011</c:v>
                </c:pt>
                <c:pt idx="27">
                  <c:v>8.1066666666666727</c:v>
                </c:pt>
                <c:pt idx="28">
                  <c:v>7.9466666666666725</c:v>
                </c:pt>
                <c:pt idx="29">
                  <c:v>7.8066666666666684</c:v>
                </c:pt>
                <c:pt idx="30">
                  <c:v>7.6866666666666674</c:v>
                </c:pt>
                <c:pt idx="31">
                  <c:v>7.44</c:v>
                </c:pt>
                <c:pt idx="32">
                  <c:v>7.3</c:v>
                </c:pt>
                <c:pt idx="33">
                  <c:v>7.0333333333333421</c:v>
                </c:pt>
                <c:pt idx="34">
                  <c:v>6.7466666666666724</c:v>
                </c:pt>
                <c:pt idx="35">
                  <c:v>6.28</c:v>
                </c:pt>
              </c:numCache>
            </c:numRef>
          </c:yVal>
        </c:ser>
        <c:ser>
          <c:idx val="1"/>
          <c:order val="1"/>
          <c:tx>
            <c:v>Exterior</c:v>
          </c:tx>
          <c:spPr>
            <a:ln w="28575">
              <a:noFill/>
            </a:ln>
          </c:spPr>
          <c:xVal>
            <c:strRef>
              <c:f>Grafics!$AN$1:$BW$1</c:f>
              <c:strCache>
                <c:ptCount val="36"/>
                <c:pt idx="0">
                  <c:v>Dia 1</c:v>
                </c:pt>
                <c:pt idx="1">
                  <c:v>Dia 2</c:v>
                </c:pt>
                <c:pt idx="2">
                  <c:v>Dia 3</c:v>
                </c:pt>
                <c:pt idx="3">
                  <c:v>Dia 4</c:v>
                </c:pt>
                <c:pt idx="4">
                  <c:v>Dia 5</c:v>
                </c:pt>
                <c:pt idx="5">
                  <c:v>Dia 6</c:v>
                </c:pt>
                <c:pt idx="6">
                  <c:v>Dia 7</c:v>
                </c:pt>
                <c:pt idx="7">
                  <c:v>Dia 8</c:v>
                </c:pt>
                <c:pt idx="8">
                  <c:v>Dia 9</c:v>
                </c:pt>
                <c:pt idx="9">
                  <c:v>Dia 10</c:v>
                </c:pt>
                <c:pt idx="10">
                  <c:v>Dia 11</c:v>
                </c:pt>
                <c:pt idx="11">
                  <c:v>Dia 12</c:v>
                </c:pt>
                <c:pt idx="12">
                  <c:v>Dia 13</c:v>
                </c:pt>
                <c:pt idx="13">
                  <c:v>Dia 14</c:v>
                </c:pt>
                <c:pt idx="14">
                  <c:v>Dia 15</c:v>
                </c:pt>
                <c:pt idx="15">
                  <c:v>Dia 16</c:v>
                </c:pt>
                <c:pt idx="16">
                  <c:v>Dia 17</c:v>
                </c:pt>
                <c:pt idx="17">
                  <c:v>Dia 18</c:v>
                </c:pt>
                <c:pt idx="18">
                  <c:v>Dia 19</c:v>
                </c:pt>
                <c:pt idx="19">
                  <c:v>Dia 20</c:v>
                </c:pt>
                <c:pt idx="20">
                  <c:v>Dia 21</c:v>
                </c:pt>
                <c:pt idx="21">
                  <c:v>Dia 22</c:v>
                </c:pt>
                <c:pt idx="22">
                  <c:v>Dia 23</c:v>
                </c:pt>
                <c:pt idx="23">
                  <c:v>Dia 24</c:v>
                </c:pt>
                <c:pt idx="24">
                  <c:v>Dia 25</c:v>
                </c:pt>
                <c:pt idx="25">
                  <c:v>Dia 26</c:v>
                </c:pt>
                <c:pt idx="26">
                  <c:v>Dia 27</c:v>
                </c:pt>
                <c:pt idx="27">
                  <c:v>Dia 28</c:v>
                </c:pt>
                <c:pt idx="28">
                  <c:v>Dia 29</c:v>
                </c:pt>
                <c:pt idx="29">
                  <c:v>Dia 30</c:v>
                </c:pt>
                <c:pt idx="30">
                  <c:v>Dia 31</c:v>
                </c:pt>
                <c:pt idx="31">
                  <c:v>Dia 32</c:v>
                </c:pt>
                <c:pt idx="32">
                  <c:v>Dia 33</c:v>
                </c:pt>
                <c:pt idx="33">
                  <c:v>Dia 34</c:v>
                </c:pt>
                <c:pt idx="34">
                  <c:v>Dia 35</c:v>
                </c:pt>
                <c:pt idx="35">
                  <c:v>Dia 36</c:v>
                </c:pt>
              </c:strCache>
            </c:strRef>
          </c:xVal>
          <c:yVal>
            <c:numRef>
              <c:f>Grafics!$AN$7:$BW$7</c:f>
              <c:numCache>
                <c:formatCode>General</c:formatCode>
                <c:ptCount val="3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0.35000000000000031</c:v>
                </c:pt>
                <c:pt idx="11">
                  <c:v>0.91</c:v>
                </c:pt>
                <c:pt idx="12">
                  <c:v>2.08</c:v>
                </c:pt>
                <c:pt idx="13">
                  <c:v>2.9299999999999997</c:v>
                </c:pt>
                <c:pt idx="14">
                  <c:v>3.74</c:v>
                </c:pt>
                <c:pt idx="15">
                  <c:v>4.22</c:v>
                </c:pt>
                <c:pt idx="16">
                  <c:v>4.68</c:v>
                </c:pt>
                <c:pt idx="17">
                  <c:v>4.9800000000000004</c:v>
                </c:pt>
                <c:pt idx="18">
                  <c:v>5.28</c:v>
                </c:pt>
                <c:pt idx="19">
                  <c:v>5.3</c:v>
                </c:pt>
                <c:pt idx="20">
                  <c:v>5.46</c:v>
                </c:pt>
                <c:pt idx="21">
                  <c:v>5.64</c:v>
                </c:pt>
                <c:pt idx="22">
                  <c:v>5.75</c:v>
                </c:pt>
                <c:pt idx="23">
                  <c:v>5.84</c:v>
                </c:pt>
                <c:pt idx="24">
                  <c:v>5.84</c:v>
                </c:pt>
                <c:pt idx="25">
                  <c:v>5.95</c:v>
                </c:pt>
                <c:pt idx="26">
                  <c:v>5.9700000000000024</c:v>
                </c:pt>
                <c:pt idx="27">
                  <c:v>5.99</c:v>
                </c:pt>
                <c:pt idx="28">
                  <c:v>5.98</c:v>
                </c:pt>
                <c:pt idx="29">
                  <c:v>6</c:v>
                </c:pt>
                <c:pt idx="30">
                  <c:v>5.99</c:v>
                </c:pt>
                <c:pt idx="31">
                  <c:v>5.91</c:v>
                </c:pt>
                <c:pt idx="32">
                  <c:v>5.92</c:v>
                </c:pt>
                <c:pt idx="33">
                  <c:v>5.91</c:v>
                </c:pt>
                <c:pt idx="34">
                  <c:v>5.8599999999999985</c:v>
                </c:pt>
                <c:pt idx="35">
                  <c:v>5.78</c:v>
                </c:pt>
              </c:numCache>
            </c:numRef>
          </c:yVal>
        </c:ser>
        <c:axId val="53887744"/>
        <c:axId val="53889664"/>
      </c:scatterChart>
      <c:valAx>
        <c:axId val="53887744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s-ES"/>
                  <a:t>Temps (dies)</a:t>
                </a:r>
              </a:p>
            </c:rich>
          </c:tx>
          <c:layout/>
        </c:title>
        <c:tickLblPos val="nextTo"/>
        <c:crossAx val="53889664"/>
        <c:crosses val="autoZero"/>
        <c:crossBetween val="midCat"/>
      </c:valAx>
      <c:valAx>
        <c:axId val="53889664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s-ES"/>
                  <a:t>Llavors germinades (mitjana)</a:t>
                </a:r>
              </a:p>
            </c:rich>
          </c:tx>
          <c:layout/>
        </c:title>
        <c:numFmt formatCode="General" sourceLinked="1"/>
        <c:tickLblPos val="nextTo"/>
        <c:crossAx val="53887744"/>
        <c:crosses val="autoZero"/>
        <c:crossBetween val="midCat"/>
      </c:valAx>
    </c:plotArea>
    <c:legend>
      <c:legendPos val="r"/>
      <c:layout/>
    </c:legend>
    <c:plotVisOnly val="1"/>
    <c:dispBlanksAs val="gap"/>
  </c:chart>
  <c:spPr>
    <a:solidFill>
      <a:schemeClr val="lt1"/>
    </a:solidFill>
    <a:ln w="25400" cap="flat" cmpd="sng" algn="ctr">
      <a:solidFill>
        <a:schemeClr val="accent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s-E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ca-ES"/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C27EBB35-E04A-4490-96C4-55EB1C135568}" type="datetimeFigureOut">
              <a:rPr lang="ca-ES"/>
              <a:pPr/>
              <a:t>08/06/2012</a:t>
            </a:fld>
            <a:endParaRPr lang="ca-ES"/>
          </a:p>
        </p:txBody>
      </p:sp>
      <p:sp>
        <p:nvSpPr>
          <p:cNvPr id="1126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ca-ES"/>
          </a:p>
        </p:txBody>
      </p:sp>
      <p:sp>
        <p:nvSpPr>
          <p:cNvPr id="1126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038704E6-2EFF-4C67-BCAB-37A084445AE1}" type="slidenum">
              <a:rPr lang="ca-ES"/>
              <a:pPr/>
              <a:t>‹Nº›</a:t>
            </a:fld>
            <a:endParaRPr lang="ca-ES"/>
          </a:p>
        </p:txBody>
      </p:sp>
    </p:spTree>
    <p:extLst>
      <p:ext uri="{BB962C8B-B14F-4D97-AF65-F5344CB8AC3E}">
        <p14:creationId xmlns="" xmlns:p14="http://schemas.microsoft.com/office/powerpoint/2010/main" val="15980508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207DF01-207A-48A2-BBCC-1ADF0BA898A3}" type="datetimeFigureOut">
              <a:rPr lang="es-ES_tradnl"/>
              <a:pPr>
                <a:defRPr/>
              </a:pPr>
              <a:t>08/06/2012</a:t>
            </a:fld>
            <a:endParaRPr lang="ca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a-ES" noProof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noProof="0" smtClean="0"/>
              <a:t>Haga clic para modificar el estilo de texto del patrón</a:t>
            </a:r>
          </a:p>
          <a:p>
            <a:pPr lvl="1"/>
            <a:r>
              <a:rPr lang="es-ES_tradnl" noProof="0" smtClean="0"/>
              <a:t>Segundo nivel</a:t>
            </a:r>
          </a:p>
          <a:p>
            <a:pPr lvl="2"/>
            <a:r>
              <a:rPr lang="es-ES_tradnl" noProof="0" smtClean="0"/>
              <a:t>Tercer nivel</a:t>
            </a:r>
          </a:p>
          <a:p>
            <a:pPr lvl="3"/>
            <a:r>
              <a:rPr lang="es-ES_tradnl" noProof="0" smtClean="0"/>
              <a:t>Cuarto nivel</a:t>
            </a:r>
          </a:p>
          <a:p>
            <a:pPr lvl="4"/>
            <a:r>
              <a:rPr lang="es-ES_tradnl" noProof="0" smtClean="0"/>
              <a:t>Quinto nivel</a:t>
            </a:r>
            <a:endParaRPr lang="ca-ES" noProof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F87C276-D933-4477-A9AC-2CECAF988E6C}" type="slidenum">
              <a:rPr lang="ca-ES"/>
              <a:pPr>
                <a:defRPr/>
              </a:pPr>
              <a:t>‹Nº›</a:t>
            </a:fld>
            <a:endParaRPr lang="ca-ES"/>
          </a:p>
        </p:txBody>
      </p:sp>
    </p:spTree>
    <p:extLst>
      <p:ext uri="{BB962C8B-B14F-4D97-AF65-F5344CB8AC3E}">
        <p14:creationId xmlns="" xmlns:p14="http://schemas.microsoft.com/office/powerpoint/2010/main" val="16833310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ca-ES" sz="1400" dirty="0" smtClean="0"/>
          </a:p>
        </p:txBody>
      </p:sp>
      <p:sp>
        <p:nvSpPr>
          <p:cNvPr id="17411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38396F4-1264-4EE6-ABA5-4532E4E2DD33}" type="slidenum">
              <a:rPr lang="ca-E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ca-E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ca-ES" sz="1400" dirty="0" smtClean="0"/>
          </a:p>
        </p:txBody>
      </p:sp>
      <p:sp>
        <p:nvSpPr>
          <p:cNvPr id="17411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38396F4-1264-4EE6-ABA5-4532E4E2DD33}" type="slidenum">
              <a:rPr lang="ca-ES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ca-E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ca-ES" sz="1050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ca-ES" sz="1050" dirty="0" smtClean="0"/>
          </a:p>
        </p:txBody>
      </p:sp>
      <p:sp>
        <p:nvSpPr>
          <p:cNvPr id="50179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584D330-7A1F-4033-9847-9B6837C9475A}" type="slidenum">
              <a:rPr lang="ca-ES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ca-E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ca-ES" sz="1050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ca-ES" sz="1050" dirty="0" smtClean="0"/>
          </a:p>
        </p:txBody>
      </p:sp>
      <p:sp>
        <p:nvSpPr>
          <p:cNvPr id="50179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584D330-7A1F-4033-9847-9B6837C9475A}" type="slidenum">
              <a:rPr lang="ca-ES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ca-E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ca-ES" sz="1050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ca-ES" sz="1050" dirty="0" smtClean="0"/>
          </a:p>
        </p:txBody>
      </p:sp>
      <p:sp>
        <p:nvSpPr>
          <p:cNvPr id="50179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584D330-7A1F-4033-9847-9B6837C9475A}" type="slidenum">
              <a:rPr lang="ca-ES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ca-E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ca-ES" sz="1400" dirty="0" smtClean="0"/>
          </a:p>
        </p:txBody>
      </p:sp>
      <p:sp>
        <p:nvSpPr>
          <p:cNvPr id="17411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38396F4-1264-4EE6-ABA5-4532E4E2DD33}" type="slidenum">
              <a:rPr lang="ca-ES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ca-E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87C276-D933-4477-A9AC-2CECAF988E6C}" type="slidenum">
              <a:rPr lang="ca-ES" smtClean="0"/>
              <a:pPr>
                <a:defRPr/>
              </a:pPr>
              <a:t>24</a:t>
            </a:fld>
            <a:endParaRPr lang="ca-ES"/>
          </a:p>
        </p:txBody>
      </p:sp>
    </p:spTree>
    <p:extLst>
      <p:ext uri="{BB962C8B-B14F-4D97-AF65-F5344CB8AC3E}">
        <p14:creationId xmlns="" xmlns:p14="http://schemas.microsoft.com/office/powerpoint/2010/main" val="9543294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87C276-D933-4477-A9AC-2CECAF988E6C}" type="slidenum">
              <a:rPr lang="ca-ES" smtClean="0"/>
              <a:pPr>
                <a:defRPr/>
              </a:pPr>
              <a:t>26</a:t>
            </a:fld>
            <a:endParaRPr lang="ca-ES"/>
          </a:p>
        </p:txBody>
      </p:sp>
    </p:spTree>
    <p:extLst>
      <p:ext uri="{BB962C8B-B14F-4D97-AF65-F5344CB8AC3E}">
        <p14:creationId xmlns="" xmlns:p14="http://schemas.microsoft.com/office/powerpoint/2010/main" val="9543294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ca-ES" sz="1400" dirty="0" smtClean="0"/>
          </a:p>
        </p:txBody>
      </p:sp>
      <p:sp>
        <p:nvSpPr>
          <p:cNvPr id="17411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38396F4-1264-4EE6-ABA5-4532E4E2DD33}" type="slidenum">
              <a:rPr lang="ca-ES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ca-E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87C276-D933-4477-A9AC-2CECAF988E6C}" type="slidenum">
              <a:rPr lang="ca-ES" smtClean="0"/>
              <a:pPr>
                <a:defRPr/>
              </a:pPr>
              <a:t>28</a:t>
            </a:fld>
            <a:endParaRPr lang="ca-ES"/>
          </a:p>
        </p:txBody>
      </p:sp>
    </p:spTree>
    <p:extLst>
      <p:ext uri="{BB962C8B-B14F-4D97-AF65-F5344CB8AC3E}">
        <p14:creationId xmlns="" xmlns:p14="http://schemas.microsoft.com/office/powerpoint/2010/main" val="9543294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87C276-D933-4477-A9AC-2CECAF988E6C}" type="slidenum">
              <a:rPr lang="ca-ES" smtClean="0"/>
              <a:pPr>
                <a:defRPr/>
              </a:pPr>
              <a:t>29</a:t>
            </a:fld>
            <a:endParaRPr lang="ca-ES"/>
          </a:p>
        </p:txBody>
      </p:sp>
    </p:spTree>
    <p:extLst>
      <p:ext uri="{BB962C8B-B14F-4D97-AF65-F5344CB8AC3E}">
        <p14:creationId xmlns="" xmlns:p14="http://schemas.microsoft.com/office/powerpoint/2010/main" val="9543294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ca-ES" sz="1400" dirty="0" smtClean="0"/>
          </a:p>
        </p:txBody>
      </p:sp>
      <p:sp>
        <p:nvSpPr>
          <p:cNvPr id="17411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38396F4-1264-4EE6-ABA5-4532E4E2DD33}" type="slidenum">
              <a:rPr lang="ca-E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ca-E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 smtClean="0"/>
          </a:p>
        </p:txBody>
      </p:sp>
      <p:sp>
        <p:nvSpPr>
          <p:cNvPr id="50179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584D330-7A1F-4033-9847-9B6837C9475A}" type="slidenum">
              <a:rPr lang="ca-ES"/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ca-E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ca-ES" sz="1400" dirty="0" smtClean="0"/>
          </a:p>
        </p:txBody>
      </p:sp>
      <p:sp>
        <p:nvSpPr>
          <p:cNvPr id="17411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38396F4-1264-4EE6-ABA5-4532E4E2DD33}" type="slidenum">
              <a:rPr lang="ca-E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ca-E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ca-ES" sz="1050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ca-ES" sz="1050" dirty="0" smtClean="0"/>
          </a:p>
        </p:txBody>
      </p:sp>
      <p:sp>
        <p:nvSpPr>
          <p:cNvPr id="50179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584D330-7A1F-4033-9847-9B6837C9475A}" type="slidenum">
              <a:rPr lang="ca-E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ca-E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ca-ES" sz="1050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ca-ES" sz="1050" dirty="0" smtClean="0"/>
          </a:p>
        </p:txBody>
      </p:sp>
      <p:sp>
        <p:nvSpPr>
          <p:cNvPr id="50179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584D330-7A1F-4033-9847-9B6837C9475A}" type="slidenum">
              <a:rPr lang="ca-E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ca-E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ca-ES" sz="1050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ca-ES" sz="1050" dirty="0" smtClean="0"/>
          </a:p>
        </p:txBody>
      </p:sp>
      <p:sp>
        <p:nvSpPr>
          <p:cNvPr id="50179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584D330-7A1F-4033-9847-9B6837C9475A}" type="slidenum">
              <a:rPr lang="ca-E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ca-E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ca-ES" sz="1050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ca-ES" sz="1050" dirty="0" smtClean="0"/>
          </a:p>
        </p:txBody>
      </p:sp>
      <p:sp>
        <p:nvSpPr>
          <p:cNvPr id="50179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584D330-7A1F-4033-9847-9B6837C9475A}" type="slidenum">
              <a:rPr lang="ca-E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ca-E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ca-ES" sz="1400" dirty="0" smtClean="0"/>
          </a:p>
        </p:txBody>
      </p:sp>
      <p:sp>
        <p:nvSpPr>
          <p:cNvPr id="17411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38396F4-1264-4EE6-ABA5-4532E4E2DD33}" type="slidenum">
              <a:rPr lang="ca-E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ca-E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ca-ES" sz="1050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ca-ES" sz="1050" dirty="0" smtClean="0"/>
          </a:p>
        </p:txBody>
      </p:sp>
      <p:sp>
        <p:nvSpPr>
          <p:cNvPr id="50179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584D330-7A1F-4033-9847-9B6837C9475A}" type="slidenum">
              <a:rPr lang="ca-E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ca-E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dirty="0" err="1" smtClean="0"/>
              <a:t>Click</a:t>
            </a:r>
            <a:r>
              <a:rPr lang="es-ES_tradnl" dirty="0" smtClean="0"/>
              <a:t> </a:t>
            </a:r>
            <a:r>
              <a:rPr lang="es-ES_tradnl" dirty="0" err="1" smtClean="0"/>
              <a:t>to</a:t>
            </a:r>
            <a:r>
              <a:rPr lang="es-ES_tradnl" dirty="0" smtClean="0"/>
              <a:t> </a:t>
            </a:r>
            <a:r>
              <a:rPr lang="es-ES_tradnl" dirty="0" err="1" smtClean="0"/>
              <a:t>edit</a:t>
            </a:r>
            <a:r>
              <a:rPr lang="es-ES_tradnl" dirty="0" smtClean="0"/>
              <a:t> Master </a:t>
            </a:r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3FAC81-1D25-4F55-B07D-A69E239A1F23}" type="datetimeFigureOut">
              <a:rPr lang="en-US"/>
              <a:pPr>
                <a:defRPr/>
              </a:pPr>
              <a:t>6/8/2012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EB8651-E032-4C39-9A5E-A9A3EFDB45B2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C2915-DA24-4C9B-8C87-634D3D67AAE3}" type="datetimeFigureOut">
              <a:rPr lang="en-US"/>
              <a:pPr>
                <a:defRPr/>
              </a:pPr>
              <a:t>6/8/2012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87D22-9FD0-4A8C-925B-71F4C7F0645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D43B5-A1E0-49C6-9E74-215064E89F1B}" type="datetimeFigureOut">
              <a:rPr lang="en-US"/>
              <a:pPr>
                <a:defRPr/>
              </a:pPr>
              <a:t>6/8/2012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3B877-AE47-42B5-BF0E-070D95F259C4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858DF4-DAFA-480B-AB35-6D55907B6F10}" type="datetimeFigureOut">
              <a:rPr lang="en-US"/>
              <a:pPr>
                <a:defRPr/>
              </a:pPr>
              <a:t>6/8/2012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3FEFD2-AB0F-4DB6-8206-2ADD375A58CE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C0BC8-382E-4DC5-8C09-2F085E114BA8}" type="datetimeFigureOut">
              <a:rPr lang="en-US"/>
              <a:pPr>
                <a:defRPr/>
              </a:pPr>
              <a:t>6/8/2012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6417C-9882-40C3-A967-7D8EFEEC2885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FD79B-49A3-43D6-B3B4-68E5F7480D9A}" type="datetimeFigureOut">
              <a:rPr lang="en-US"/>
              <a:pPr>
                <a:defRPr/>
              </a:pPr>
              <a:t>6/8/2012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734E37-6E9F-4A15-9B7F-5471A9414386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01730-3ED2-43DE-B6B9-C205ACDE6909}" type="datetimeFigureOut">
              <a:rPr lang="en-US"/>
              <a:pPr>
                <a:defRPr/>
              </a:pPr>
              <a:t>6/8/2012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8A65A-55AC-4E9C-BFFB-7DDC55E8F984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74A47-C048-4603-B24D-7C7B0634DABA}" type="datetimeFigureOut">
              <a:rPr lang="en-US"/>
              <a:pPr>
                <a:defRPr/>
              </a:pPr>
              <a:t>6/8/2012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B83E4-EDBB-4FCE-94E6-11827DDF1747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078C9-1E15-4070-9A21-51473A0E0A66}" type="datetimeFigureOut">
              <a:rPr lang="en-US"/>
              <a:pPr>
                <a:defRPr/>
              </a:pPr>
              <a:t>6/8/2012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7CE6E-BBD8-4546-955B-DFD445B265A5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388D0-CE0D-4D5E-AD7F-EB71CE7A7242}" type="datetimeFigureOut">
              <a:rPr lang="en-US"/>
              <a:pPr>
                <a:defRPr/>
              </a:pPr>
              <a:t>6/8/2012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C6154-F661-41FB-A70C-5643193E4119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31A93-6CC9-49F0-A9B7-BCD7F268368C}" type="datetimeFigureOut">
              <a:rPr lang="en-US"/>
              <a:pPr>
                <a:defRPr/>
              </a:pPr>
              <a:t>6/8/2012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C0B90-F70A-41D6-8C6F-DEC03728BE87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smtClean="0"/>
              <a:t>Click to edit Master title style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smtClean="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8443D4C5-5637-4A19-945C-5DB092D6298F}" type="datetimeFigureOut">
              <a:rPr lang="en-US" smtClean="0"/>
              <a:pPr>
                <a:defRPr/>
              </a:pPr>
              <a:t>6/8/2012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smtClean="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83AC5389-AC3F-4EFD-A1C9-5BA1E2CD2FFB}" type="slidenum">
              <a:rPr lang="en-US" smtClean="0"/>
              <a:pPr>
                <a:defRPr/>
              </a:pPr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Arial"/>
          <a:ea typeface="+mj-ea"/>
          <a:cs typeface="Arial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18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18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1.wmv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19"/>
          <p:cNvCxnSpPr/>
          <p:nvPr/>
        </p:nvCxnSpPr>
        <p:spPr>
          <a:xfrm>
            <a:off x="433388" y="479425"/>
            <a:ext cx="8348662" cy="0"/>
          </a:xfrm>
          <a:prstGeom prst="line">
            <a:avLst/>
          </a:prstGeom>
          <a:ln>
            <a:solidFill>
              <a:srgbClr val="00B05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"/>
          <p:cNvCxnSpPr/>
          <p:nvPr/>
        </p:nvCxnSpPr>
        <p:spPr>
          <a:xfrm>
            <a:off x="433388" y="6365875"/>
            <a:ext cx="8348662" cy="0"/>
          </a:xfrm>
          <a:prstGeom prst="line">
            <a:avLst/>
          </a:prstGeom>
          <a:ln>
            <a:solidFill>
              <a:srgbClr val="00B05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24 CuadroTexto"/>
          <p:cNvSpPr txBox="1"/>
          <p:nvPr/>
        </p:nvSpPr>
        <p:spPr>
          <a:xfrm>
            <a:off x="1169283" y="915917"/>
            <a:ext cx="6876872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ES" sz="5400" dirty="0" smtClean="0">
                <a:ln w="28575">
                  <a:solidFill>
                    <a:schemeClr val="tx1"/>
                  </a:solidFill>
                </a:ln>
                <a:solidFill>
                  <a:srgbClr val="00B050"/>
                </a:solidFill>
                <a:latin typeface="Stencil" pitchFamily="82" charset="0"/>
              </a:rPr>
              <a:t>SORTIDA  A LA LLUM</a:t>
            </a:r>
            <a:endParaRPr lang="es-ES" sz="5400" dirty="0">
              <a:ln w="28575">
                <a:solidFill>
                  <a:schemeClr val="tx1"/>
                </a:solidFill>
              </a:ln>
              <a:solidFill>
                <a:srgbClr val="00B050"/>
              </a:solidFill>
              <a:latin typeface="Stencil" pitchFamily="82" charset="0"/>
            </a:endParaRPr>
          </a:p>
        </p:txBody>
      </p:sp>
      <p:sp>
        <p:nvSpPr>
          <p:cNvPr id="2" name="AutoShape 2" descr="data:image/jpeg;base64,/9j/4AAQSkZJRgABAQAAAQABAAD/2wCEAAkGBhQSEBQUExQWFBUWFRgZFxgVFhcVGRYWFRQXFBQWFxYXHCYfGBwkGhYXHy8gJScpLCwsFR4xNTAqNSYsLCkBCQoKDgwOGg8PGiwkHiQpLCwsLCwsLCksLCosLCksLCwsLCwsLCwsLCwpKSwsLCksLCkpLCkpKSwpKSwsLCwsKf/AABEIAMIBBAMBIgACEQEDEQH/xAAbAAABBQEBAAAAAAAAAAAAAAAFAAEDBAYCB//EAEQQAAIBAgQEBAMECAQDCQEAAAECEQADBBIhMQVBUWEGEyJxMoGRFUKhsQcUI1LB0eHwU2KCkhZywhczVHOTotLi8UP/xAAZAQADAQEBAAAAAAAAAAAAAAAAAQIDBAX/xAAqEQACAgICAgIBAgcBAAAAAAAAAQIRAyESMRNBIlFxBEIyYWKRocHRFP/aAAwDAQACEQMRAD8A9GFM1dVyask6pUqVIBUqVKgBUqVKmAqVKlQwOUp6ZK6pAc0op6VAhiKaujXNAxEUxFPSoAjjWuqR3pUAKuSK6pjQA1R3Nj7VIRUd74T7UAQYEen5/wAKnqDBn0j3/hU5oA550qQ3pUwGNKnNMaAE1c07U1FAc0qVKmASmmIpppyaQD0qYGnoAVKrmF4cW1Og/GrYtW15D560rGCYpZT0ov8Ara9qRxwosKBGU9KWU9KLDHil+vijkFAhUPQ0+U9DRU8QFN9oilyCgWUPQ/Sm8s9D9KKfaIpfaQpWFAw2z0P0pvLPQ/Sif2lTfadFhQN8o9D9DS8puh+lETxSm+1e1FhQNNlp+E/Q0vJbofoaJfatL7VosKBvkN+6foaY2G/dP0NEvtSl9qUWFAw2G/dP0NQYtSqEsIEc9Pzrvjni3yRCgFyOeyjqawPE+MXrxlnLe+w9hsK58n6lQdLbIlJI3GAtEoCASDqCBIPzqc4Zv3T9DQvwHj2W06nUSCOxIMx0rUjiPatceTnFSKW0B/JYbqfoa5NH0xwNSlVbcA/KtEx0Zqa5doo1iuEKdV0P4UGdSDB3FPsRyaVImuZqgFSpppUAXs1Pnqp+s036wKQFtXqzgbWdwOW5oUMTWk4Ph8qZju2vy5UmMuOYFCMTfk1fx16BQiahsZ2rV2DUVdBqQHU1w7gCSQB30oX4h4ybFuVgtIGvKQSD32NY1+I38QQss+uw6+1YzzKLohzSdHoVrFK85WDRvBBiu5oDwDgbWjncw0aKOU8zRwmrg21clRS2dVT4njTatlgMxH9yatChvG+KrZSWUvmkRyPWTRN1F7oG6RmX8XXs2pjsAIojgfFZJAcCOo0j5c6w+O4zNxv2OVZ2UltP9X86mweKYxlRzO3pP9muBSndp/7OdSdnqqtI3pjcA51msR4h8vCWcp9brH/LAEz31igF3ihJkkk9da65Zq6VmznR6J5orK8Z45iEusF9Kg6QAZHXXehGF8TMjRMr/m/ga0eFxaX0kQRzB5Goc/JqLpkuXLoBP40xC7hD7r/Kp8F+kA5gLyALzKzI7xzoli+DWrggrHddDQ8+ELU/E0cxpr86njmTF8l7IvEgIxDGZDAMPYiAPwND7FknlJOn9BRPh+BFzEX/ADJdbTLbQE8gub1RvExR3D4dEMqig9Y1+tHg5bDjbLXBOH+TaAO51btpt8qfDeILDtlFwTMayJ9prlsQSCOoNec3gVP4GlmzPBxjFaKcqPXRdVSJIE7SQJ9pq2j147+sliCSSeRJn5a1r8H41CW1QrmIEE5omNuXSrx/q4y70NTRv7bSKE8bwumcct/aoeA+JbV/RTDfutAPy6/Kjd1Awjea7IyT2iuzGG+Kb9YFX8RwNVY/F9ajPCE7/WrEU/PFPVv7JTofqaVMC4OAr+81drwNOrfWrQxTf4Nz/wBo/wCquv1i5/gt82UfxpWBBY4Dbkb/AFo4dBUODByywyk8pmPnSxl2FNQykDcffloqhiMSqKWYwBvXb3JNZrxizlEVBIJMxrqBp/GsskuMWxN0gfxTxbcuEqnoXlG5Hc1W4ZhcRdabcjX4iSAPnUmC8OaDzLiITrBIzAczFHOJ+I0wyKlpfMOXQKw2ERPvXNFN/KTM4wlJ7I8bhHuYmxZvwym2xLKSudreoBHIwx960GFwaWxFtQo7D8zzrzPinjW44Qehblu4TmEgEFSsKTqdG1ohw7xDjEWG8tgdc5LNoRplHT3q/LCPZtxrs9BNNWJ4h4mvlFyQCsF8u7RvlH8Kv4XxxaZgu5MloB9AG2eRoT0q454MK1aNPUd22GEMAR0ImslxP9ICqIRcpOgLkRVKx4uvzJZGB5EL+BFTLPD8oz5o1h4JYJP7NJ50H8RYBLCJcs2wjhxqJEc9RzoFheKOuJa8GjMdVGoIO4q/xPxKLyvBy21GgI1dh3OwB6dq5/NBxdKmHa0Bl4g7NcJj1tmYQIk9J2orh8PZdR+0CPzUx9RWZ/WvVPOPw3pIS+23Wsedu6MORqn8JhvvD6f1ojwrhIsKQDM7/LpUXAscLOGLXW0B9IJk7bVffjdoKGbRSoYncKDtMV2Y441U12bxhqySabNVf/iLDFiueCOoZQZEypI1FAuOePrVi+ltU8wGCzBtgTGnea35r7K40E+Ca+e371+5/wC2E/6aKxWO4J4sVFAZJQlm39QLMWM8jqaK4zxTaZCLZIbqdNNj86xWeHHskJXuJ21ME69taxWMT1sD107qdVP0pr2IJaVM7+1WUw7MpmdtP6TXBnyPIraMm7ByHWK9B4BatYrCr5ltSyHKSBB01BkdqwV60QdRBFFeBeJv1VLgyZsxUjWACJGtL9NNRn8uhxdPZp7vgpA2a1da2w1E6wfcQa2XDnPlqHbMwADMBEnmawXDPFV+83otI0bgEiAepJrU4DEnOJ06iZj516mLh3A1VegnxCySpIEsNgefagQu4g//AMU/9T/61qBqKpXbcGulMoCziP8ADt/7z/8AGlRVkpVRISiny0q6trzqBpHZMCg3FcRyopibsCs1ir0salsZGXqO41c5qqcXuEWbhXcISPcCal9DRgeK2DbxNwkwrAxm11mTrGgql5D3YIuTCxlQQSFOomu7nGL985V+JJ9QAAKtplmNR122q1w7hrAEsQrdAxgx1ga15ra5bNnOKWypgroN5vMsm3CypZeexJ7nme1FhdYqCCCGEqZ0I20oVi+F3icz5YAAJRmb0gzJBE6dq7/WQ1u2iqpS2xKGTOV91XNGmaTr1qe2zBwWR3ZabHlDqQfmJ/CqYAVmZIAckka8zqTyqSzbtWGJCgMRqYk7RpV21aX4lESJIPwx3FTVK10Y8krSKN9LT2x5jrl7kb/KhmHwGFuEgFk/zFTAA3OXcxV+5wwXbiuQUyzzjY7ARH1FXr+F8wrlQplUg+qM+mskkjWJ96pNfZtHFBdmcfiiBjbtqQqkhSNJOxcj5c6v8Q4ivmG2tw3lUfsweWeM59xESKs4zg6EBvLUEAAZRqwkSWH73fWlxPDea2WwFCysHRWUj4gw3gTNU+Ldot12ipheF3C3qIA5wZNXuLYz9WtelSSR6SBIB2GariWwsqSSQNWO5J9qr27rMSDBXY85rGMpN7RxqkV7eOusLc2iR6SJ+EwNAAdBBJJJPOieEw5Bz3ypY6BbeigHkTzg/Kq2LXKEAnKBABJMQdtalwjc6rk310ayzvpHbYdT8bljyLKshZnLpBigXiPhCs5uKPUT6UUQAvUzroeZ60WxF6XKWspeN2ZQAf3RPP3rPtxBrTMLieudSrZmU8ySdztoN6uN9oqLnJbLnDcI4BNwBRtoQ0gDkY0rm5hzowPYawY0Mz3Nc2OIzbbzVb4IBDR6pmSv8O9EraB1BGxHtEb1M3TVohzl2VDjmsDM1okDUmSdT7T9aJDjtv8AZwT6lLaQcsaQe9SrYGUiZkQfY1SvcCSSQWXSNI952o4p9jTi+0EOI3FCLlIuuxICggEaSCSeXKhTiJDjJyIPJgYI+RoRdJS/5cE9Mu/q55j/AGK2WBe2MLauMuYpdbMpGYlXcrlM85I1o8SvQ5QTVxB3D3YH9ixk6egwT201rfeH793y5uiG5dSOrd6q/qlu1JtoqE7wKsWL8KK7MWNw9hGFGxwV+RU1+3IoNwq/EUbUyK7EyyhNKrF3DgmnqrFRYAqXauLa0rrwKkaB3FcTArPYi+FBLGANzV3iWIlqGYyyHVlOxFZyunQFG34gtFssx3IgH50uNYsCy20sCB01HaslxHDG3cK7EfkedVzizEHavN/9U6aa2ZeR+yfDWQvpQBV6Cproyxv7gT9elQYS76hXXEeIBFkLm1A5e/PpXPFsy72yS5i8gkmTEx2/s0OvXVLSwGcgZV/dYaeZHtpHauWxYcSpmexHP+dT27z5jJzN1O8dB0FXz+zSM1FEgQAZm/LWqp43OgVgoILbElQw+knTTWpcbmCEgFj0H50Lu4C95H6ycvlyRpyIbLqp3E8/etF8vYoWnpF+w5Lkk/Fr9BRKzclRyrNWOOgOM2UjLroQZ0gLEzpVqx4gts0BbqnX7s7def4VrFJLaDhLug6wnTnQ0Ykq5JAnaY5dJqE8bH3XDfgfod6qfaZbSANYJO3YjrWeSK/aTxfSCN58xO5kRA9tdatYOyANOXWqPDQWkwBJ3G0DbeuMXxdUOS0PMfrEqp/j+VJKySfiMHMVJLggEax7DlznSo8VxFlCraKlydc3JREnprNR4fDFjLTvO5GvOo+L4QW7YObKgBhTGp0lVO5JjvFWlxdM3xKLeykuRG9QBCsSWtuZdmGiE7KoM6idqlsYdnZsq5yvqHlmQBGYevmIneqNsI1glrkXWYQFmEUAgqy8yZqtYxD2ZFsidAT85BAPWtHA3pWHjjV9RZIKnkYzAgEaHWdfwpm4kiwi22VnPqJYkFcnJSPTrGtBMJde9cAY+okDNIEQdwee5o0+Bv5GUidxMjVZ/PQVjKMYumZ8YpMMYQHLrUGNxMAg70O4XirwLC5mmfvAn3g867xJJ5j+/el/SjmlorG96wx1IBG/WjfD+LWxhlt7MboLE84fNt2EUFXCgn1Mo+Y/nVlfJX76T/zAnvzqukXCbSpnoN26GiNjrqIOvY1YtJJArPcAxQdQFbNBPOfzrT4RNa74uzcLYfQUXwN+RFCLdWLFyDWqANRT1HbuSKVMCyKH8SxMLV648Cs1xrFcqTAEcRFxv+7YKe4mf5ULtYnFp8dtXH+VgG+XI0VFzSlmrFq3dioyHG75v3FyqQw0yMMrjQnY/EDB1mguaZBkEaEdDzBrSeKLgtXcPf0GUuhJ6NbYr+I/GslZPnS1kIpLGQdwRuzNqdZ0HauHLi3fsh473ZZUkbTXNy8GhWUsBtl5dZX709eVJ1a2kvBIWSBOp7dqh4jhSDleFzARro0jlz3/ACrJQadsmEWmWxcLWmNkaIQsRElhIEGNND9DXSKNBmlgonr01H4UEv32AH7RgT6WOUgKAZUhh3nSrWHt5VBLlmBJDaAEGB8xp+NXOKasuaio0FTiZ0/uKo8XtfsXaCYAAGYgKC05o2O5+tQjiaHRjkbvt8jUtnGqTlMOraHUEH3rONp2zGMqYNRAuITywHkkKJjfbU8hr9KJYDgrEFr+jkn4SDpJJExtrV3CYe2pLKoGsLGsciQd6tTzOlaSyWqRrLI/RXs8AsTpbBj94k/hMVS4yFsFcipI1y9O/arl/iB+FCE/zRJ+XIUJu8FJMm4TJ1neOdNL2zKUmDrPEsRcJZg5tAjN5YgAc4itFa4jYgDNBIEZyJYHQEsNzy+VQjFADKvpVRAArM8RwJzGBpy1BgdInSqTU31Q07VGztYq3myq4Z4mFMxtrIp76rcBVwCB1/MdDWT8Njy74LbEEH5/1ArVYlogj+5qJxqXYugRiOGIiXiVUkqAm4ZWnVtNIjT50JGBW6RlKqRv5jZVaDGh6b1qrtoEHnP49qC2ODB7TKXthzqgBLEAT6H5A8quE37OrHLkR4Pg+ZnDWygDjXUCBqQAd/u60Wx+LZLZadZAGv4d6h4Tj/RluE51nMWBAmdgdtNBFVcVivNuhOSkn3gHWrat7Mcjbey1b4nOh0Ych05zVbFYZbuk76jmKD48uHiYBIEDc/TU0TuYe4jKDba36TodJjnBPpMECo8fHcWRwb2hYXwsMwZiY59jyqVuE5Quy2xc9Ryj74Iktz0G1ELRuBACwUnQBlzCTtMHT8qa1g7ocMb4YghvT8JI1UFY1gkme9HPVtmkVx2xeHOLW7N5iINt2C5wSfUonUEaaa6V6bgSDqDXmt3gpYEs7GSWOv3iIzAERNaHwTeazbZLhzAOSpHTKWk9BpHua3xZYvRq5KXRuTeVRLEAdzFd2b6uJVgw7EH8q83x2Ka85djvsOQHIRUVolJCsRO8Ej8qvz76MfJs9bs4nSmry/C+LcRbBWcwB0LiTHLWlVrMiuaPX8degGsljLksaO8YxGkVnWNay+iyuHg1KWqvd3pG7WYALx0mbCP2ZT+MfxrK8B4M9pGuO4QMshQZZtCAYjUgkH5Gi3i3iqujgFvSCMvUyCGJ6aUD8g3lJw5tkktrmhxmielc2SV2VpdjYRGvMqNcHrmAx2lSBsPoJpuI4y5FpxD+lQPMZZQqNTGmk9SdqD/Z+IQ+q04yncKToOelT4ZkzftFmJ0JI1PUc+elLoSyJdl2/hcw9ZdwVBGT0hnPvy136Cnw1/MOgA9h+NM2LJUuAi280BVJBSdtJMLoQBVJ7alGIMREAg66wQBG/wDKop9MyknJhLJbYDZu/todaspaRFBRFUnmBrHvXLWlZlhQi5UGVRAkKAx+s1aw9xGYxrkMHtzH51hJ29GL70TcPtOWlpA96bFISx8t46jcb6kTsa4x/FDsNOU1DZYaAT1JNEtbiClRTx2IZCkkAOxGYftIAMH4fiPbeouH8Qd3uAmVAgEjKTrExVfxHiQjlQSMygnXTXQZenOaqcGTI4IbNnWO4I//ACulxTx2byS42g3m0qJsCWVynxEEj3HKflFEsBhphjtyHU0ctWBGormUuL0YwbXR50lwhA0Q0HUHnGzLy960mF4mL1oSAHA9QG0ciKyWPvG3ibjHX1vIB3BJAB7GivCibqgJo2pKhgoGkggt8Q/yk9K68kLR0yXIO2b8qBzGn8qovFq9cciWYQsgaED1FQeZiJqxhcPczbAab6kA8uWtNjeBfAbZ9StmYtOpP9a51XTZjBVdkXC8c0ZrhBkg5CBGWCZjrMVW/Vma8LhyqT91dlERvzqB+H3UYlttpHqn+XvRkYi2toHTXSelX+Cskq0uh8Lh0RpMZusCfrXHEscUvWisnVt9dCNhVC/jxBVTmlgZ6dtamxqBihJ+EenfXrJoVx7IxyrRbwXFlJYXGGgQrGjNnEkRzipXxSRmtkN7H+HKgnDLaJdJYAsGJQMs6RuGJ/Ag1VxtzyLsppIk9iZEjpoaPGv2lygmrNMb5cSrH26U2HxlwOLStlNwFQeRMSFJ5TEUBw+Pa4R6gp2zbH59amxPFXVlDjtmjRm1PpIAjlVLHWyYw9oJcLGJuBiLRIUwYGxG47mtXwrw9ccKbgFteYPxH5Db51F4URntpcW8csmVGomfUD/Otcj1vDEmrZUYV2PheDWUWBbXrqMx+ppVYW5SropfRdIbid6WofcNS3WkmoLhoYytdqhxC8QhjTl8jv8AhV28aF8SY5Cemv01rKfQ0ee8XyeY83JEgIGcyRvtzHfTepsNwq0z22UkWx9wyJgywDcwTzqpZ4AzZ7l2FL6pJ1337VNgcB5WmYGdyJ1M99q5pySWmKbraDXEbN1GFywYWPVbn0zyKhtu/tVK7xbD3CRftqSsS6mJkcyOn8KI4JWZT0267iqn/C1mIOeCZjNAn6VkuMtvX4MuaktnDcPw923ksOFk5oaZ/HWKq4/BX1hYlFEqFGYTzMkyKNYjhtt1CvJhVAbTN6dF9UTIGnsBVnC4bywQGLdMx2gRyqW5R6d/n/oc1VAvBYBwnmXSQ33V2gdWjcnpTpat2ySiAE7xOvvrU3F7rRG23LfXkar4fCliNfwrPvf+DFv0Vsa4PY++/tUmFuemWhUG55mrWP4faRc10kAd9T7RWdOFa49xiWCT6AG2Wfy71pBKSKhG9stcZ8szcZA5A1EzCnQCfu7zzM1B4b4OwVrx9KgNE7kdhyHeu+G8JuFjAGUHcsSR7iNfprWguWDlIPIGAOemlaTyqK4Jm05KqRHw29mPZau8T46mHty2rH4V5sf4DvQu5Zv2kJtWsxJ66gE/u86B4rB4i403pSObLpruAT2qYQUt3onHCyHiV9H3ULcz5cp10MnNO8SdqucPxvlQQC0aEE8uWXvp+FQ2OEq7EoH0GpyyOp1n51Ba4U2Rm5dAGkncieUV0yUWqN3GzR4njjElVQqI1Zuh2yxpVTAXLhuR5mVAJJ7RG3Nq5sPbayScy3Qcpk6RuBEab9aHvcIMVhxSbSMn8JV6NHxQ2GQHzn9MyIADGIjbQk7e9AeH4xR6LhJRtp5EbVTv4QkznDLp1XQnYA9Nqv4HApeh7twW1WVB8vMCETKuikakiJ61qoKqLlFS1R3iMIgMicv4012+CuUcv7FQ4a62sQ65iFLeglQdyusCoQSjlrn3yRpBX0ndT0A69aji/foweKWwpawU28zH+lCsfhiwBmTz+tX7OL1yltDzrm5cVmOVT6TpBidCNdPwoWnYRTegdhcAZ9UqOsE7CdhrWisYJLi2Qpe4ufSVAZCsvcAA1Og61VuvfuZRui7BiMx0gglQND0rhOIXGYFoISZWICljlI0G8AU+V+zePFI13hjjFlBktyBqYJDEanbtEVsMLilYSpB9u9eJ3LRF1bqOiZj7ARoT/SvQPB+LiQNQ5LT2ACr9Yn51vCVa9FtWrRszdpVSa7T1uQWHqJzUjmoXNAFe8ax/irirWyqgaNPSG669ula6+awPirObhEMUXVgsSsH4gY9Pc1hk3oaQP4fcuO8kHIx0JiIEiOsanYVC03rqw2VRBMaaZ4aeY0Ec5Mdaq4Vb4BaDkJkKenUd9qK4WxduuqzupZQ0DYxJPOJO/WsHp+iuT6aOMTxR8NecRIWfSux5rvM6EUYw3G7TqC37Mnk2msTGvzoBxBTmW7+8FGU8mAhoJ3BifnTgMzKwUE768o96jitHPJLlTRpBeVvhYH2INdG710rCJZZmLvOv3Rcgy3wknkBH5VFdu3VJNt3yzoc8g9u/yrZY/wCY3hN1xQg2z1EEVn/+IyEA8zK7Z/gQaRAUNI0nXaoOGcTd5t3eQJB7jlU+At2hdytJJ9QkQs+/8azcYqTtCiq7QOw+HxV9iQjOD95zA+pownhq+wVWYKv3oMkx0o+l0jTapReqnO+iebILHCfKOZLjNPxqVA5aZSOX9zVnORyrq1fmgfiE3bX7RLjZToVnRT1E9a55Q5S9A/kw0uJjn9anJDAhgGBGoOoNZPCeInkh7ZPQiGg9CRGtS2OPBnyfB3LAL85prG16/sV45Igx/Dzh7o8tnFtzMyMqr94Ry9+9WLFpTfC4Y3WUQ0voO4KmPrRC5e/ZNmUlyBkAJGhHblz1qXg1nIkiGJ3IMyR3qnlVbL8jSOD4XGYtcusZMwAANKkPheyw3Yd5H5RVm8zE0+dlGqknlG1YSk7uzFycnsy/FfD1nDsC/mOGBy67RvtsaEoyqTCHUT6jmld+Xp0jlRrxTeJABJnmB91T76Tp1rKLxF1VUEEQZ2npy20/M12YVKUbuzoj1YUv4xriLEEgERHOR0+VB8TbusM2Ujr0H99au4VlPKFgyRyJHU+1dYTBsSJcQVG3q3Oggc+1ax+Jd2dWbwXLnUZiND1kfeA0qwOJsGOW0hXTXUbDUmDTXMCEzH03CBG2VrZ5ac6ibHW0AyLLDQSASZOuY/Wp4qT6JcU+wjc495ZgBSYBBklSCJqi157jNpOYEtlH1PYCh98uyiVIg7RsDtVlMZcsCFAE6H97uD2oWJJ67JWNJ6Lt3hRsiDDsvqKhswcMdIGkfKtX4DxRbOXUIdISIge3zrAtiHJBg9ddPoela3wksOt0uGzhh8RlddAQavaezVo9CD0qhQ6Uq1Mwo1QvUrVC1NgUOIYjIjNE5VJgbmNawuD4T5rvffMC5aAGI9JJ311noa3mLZR8UR3GYHqCOdZ7z1JMAIOSjZegHauXLOnSYpuloA8Q4cLcsM0EiIzHLAiAs6z9NBQtuIurrEysqTsCJ2jltW00I19qxh4wqq1ph6WZwWAzEGYzRz6VkrbFCbeiO1i86MGABDypmBE+rTn/AFohgmKxmLRO8iY3j2oSmEUJoC2Un1aw3OR9KtYm56ZmZB+Rqpr6DJ/FYQwvDcPcuXMzCyc/pJMKBzmeXPlvVbGcOKBrgU+UWK2ncgbHVlA3BiZA2qpaGX9rnDER6DzM7NpEaVYv3bmKVfNgZZAgaAdtduVV62bJqrZUs4ZBcZldWHLKToe8j3qU31Ugm0zRAYsxK6mVjkg0/Or+Jt2hbtwvqXTQAADuZkn5VVTibM1uyFBg7NsZ3J67D6CknchRpvRJb8QNby5kLI0RGpAPL5dKLrxmyyAl8pmCv3l6ExyqHhvBBdueSoW2wJb9ocjQsjKo3I+VVrnBWR3U6srxDar3c5d46dqhwTQpYosJWMfbmBcBPTn+NB+L8WF1hb1K5l9MfECZkEfSqeK4NeUi4Fca7iMh/wBOkTrTY/DsSlw3s7AKuQAqUUE5fVzjtrVqG7slY1ET4xrREqMk7FJWCdYDGdj76VVw2LQXXJ+CJBYTzmCfwn2old4MzBPODrpmPpJJt7zl6nkKm4xgbL3rQVbi2APWxTKdNcpygkbgSetaRSqjVkD8T/b3i+YrzE/diBl6CIirGA4qmHts1oC4jR8TMDbJ29MxrETrqaqPZFxGyqVUekSZIDD0qDu0UYwXgt7NgXPMDlrZz2wAdCZMTudJrLjHdmajto6ueMUVQTb1jbMNDE609ji93E2WZbtvD+oCD8RU7kM2lZbC4S3dcoA6vrDAgr2letWMEzK4yy3lgz6Qcu+Y6bneJprDCPoOEbK+LYZS0uXzaksMsczG8/PnVnht2zlhrAYEtJDRmOsAmZgEjSdYrjC2rbxnYKeXf3rtbaWn8wr5uuiIeYH3ucbHTrVp+i0tA/F4VlICI6kT6T6gP+U96lw2DYQXJWDr90jYmelS2bTPdHqW2CwIJOigmTE9NBT49c7XXVwSrBfTJzQNWnYCrdvQUW7lzOWIUhZUqZGUCZK5j+Xegl6wQzFhJJJIjqeUUXv4dBbRMwZwNyxAUnUnL1qEcIvvFx7b5I0YbMRt8u9TG9iVnOHvAoJGgM6aEdD+VSOi3pLGZ0Gux5/Kqty87XMhQtlkDJLennEcqhtWWVtFdegIJnrNVwdFKi/bxM50JCsoIUlZlR8QAPtXWGvLbuZ1ByssxbJUBumu2o1FaTD3M+ELXEIOWBKSd9IO4qja4A2KzFR5YEAZlPwgeo6VI9Gy4FxPzrCuRBPL2pUK4YUw6eXFxoOpyMRMDY9KVapkUeytweyfuD8a4PArP7v4mqH2x3pxxfvW+iB8d4Kwl6BctkwZHrYa/I1B/wBn+C/wj/vb+dT/AGvT/a3eocYvtCasgbwJhCIyNH/O1Dz+ijh0z5TT/wCY3v1ov9qd6X2p3p8UgqgVe/RlgCI8tgOgdhXP/ZlgcuXI8dM7UX+0xS+0xRxQNJ9gV/0VYBom2xjb1tVhP0cYPkjD/WaJfaQpxxOjjEKBtz9GmCbe23+9qdv0ZYA6m2xOmudpECAAZol9qU32r3o4xXoa10QnwHgyuXy9O5JJ5EknWaWE8CYS0WKKylt4uNrIg8+hipvtXvTnivejih2ylc/RvgWEG00dPMeJ9prm3+jPh6iBZI/1v/Or44r3pjxWnSEdJ4Rwon9nM7lmZifmTUB8CYGCDYWCZOran61L9rU32r3opfQ7ZDb8AYAbYdPq3L51fPh3DTPljaOe1VvtXvTfavelxj9CI18B8PBkYW1PWP61KngrArJGGtgneBE++utc/avel9rVQDjwRgP/AAtn/YK7t+EcEplcNaBHMIKiPFu9N9q96ALB8LYP/wANZ/2LXS+HMINsPZH+hf5VT+1e9cnivekAR+xMLP8A3Fqf/LX+VdjhtgbWrY9lG3ShR4r3pjxbvTALpgbK7WrY9kUfwpzhrX+Gn+0fyoKeK965PFe9AB0Jb/dX/aKeV6D6Cs/9q965+1e9AGi8xeg+gpVnPtTvSoAoE02alSqAHBpFqalTKHzU+alSoExw1NmpUqBD5jSzGlSpCFmNNmpUqYxw1ItSpUANmp81KlTQ0MWpi1KlSENmpFqVKgbGzUs1KlQI5zGmLGlSpAMGpTSpUyhTXJampUhip6VKgk5Jp6VKgRzSpUqCj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a-E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365" y="2409541"/>
            <a:ext cx="3721229" cy="2776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4607719" y="2409541"/>
            <a:ext cx="208810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2400" dirty="0" smtClean="0">
                <a:latin typeface="Berlin Sans FB" pitchFamily="34" charset="0"/>
              </a:rPr>
              <a:t>Martí Mendez</a:t>
            </a:r>
          </a:p>
          <a:p>
            <a:endParaRPr lang="ca-ES" sz="2400" dirty="0" smtClean="0">
              <a:latin typeface="Berlin Sans FB" pitchFamily="34" charset="0"/>
            </a:endParaRPr>
          </a:p>
          <a:p>
            <a:r>
              <a:rPr lang="ca-ES" sz="2400" dirty="0" smtClean="0">
                <a:latin typeface="Berlin Sans FB" pitchFamily="34" charset="0"/>
              </a:rPr>
              <a:t>Marc Salse</a:t>
            </a:r>
          </a:p>
          <a:p>
            <a:endParaRPr lang="ca-ES" sz="2400" dirty="0" smtClean="0">
              <a:latin typeface="Berlin Sans FB" pitchFamily="34" charset="0"/>
            </a:endParaRPr>
          </a:p>
          <a:p>
            <a:r>
              <a:rPr lang="ca-ES" sz="2400" dirty="0" smtClean="0">
                <a:latin typeface="Berlin Sans FB" pitchFamily="34" charset="0"/>
              </a:rPr>
              <a:t>Oriol Salse</a:t>
            </a:r>
          </a:p>
          <a:p>
            <a:endParaRPr lang="ca-ES" sz="2400" dirty="0" smtClean="0">
              <a:latin typeface="Berlin Sans FB" pitchFamily="34" charset="0"/>
            </a:endParaRPr>
          </a:p>
          <a:p>
            <a:r>
              <a:rPr lang="ca-ES" sz="2400" dirty="0" smtClean="0">
                <a:latin typeface="Berlin Sans FB" pitchFamily="34" charset="0"/>
              </a:rPr>
              <a:t>Jan Dasca</a:t>
            </a:r>
          </a:p>
        </p:txBody>
      </p:sp>
      <p:sp>
        <p:nvSpPr>
          <p:cNvPr id="4" name="3 Rectángulo"/>
          <p:cNvSpPr/>
          <p:nvPr/>
        </p:nvSpPr>
        <p:spPr>
          <a:xfrm>
            <a:off x="4607719" y="5335769"/>
            <a:ext cx="26132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sz="2400" dirty="0">
                <a:latin typeface="Berlin Sans FB" pitchFamily="34" charset="0"/>
              </a:rPr>
              <a:t>Tutora: Lucía Bayo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155575" y="79315"/>
            <a:ext cx="40147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2000" dirty="0">
                <a:latin typeface="Berlin Sans FB" pitchFamily="34" charset="0"/>
              </a:rPr>
              <a:t>INS SANT QUIRZE DEL </a:t>
            </a:r>
            <a:r>
              <a:rPr lang="ca-ES" sz="2000" dirty="0" smtClean="0">
                <a:latin typeface="Berlin Sans FB" pitchFamily="34" charset="0"/>
              </a:rPr>
              <a:t>VALLÈS      |  </a:t>
            </a:r>
          </a:p>
        </p:txBody>
      </p:sp>
      <p:sp>
        <p:nvSpPr>
          <p:cNvPr id="11" name="10 CuadroTexto"/>
          <p:cNvSpPr txBox="1"/>
          <p:nvPr/>
        </p:nvSpPr>
        <p:spPr>
          <a:xfrm>
            <a:off x="4170291" y="79315"/>
            <a:ext cx="36794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2000" dirty="0" smtClean="0">
                <a:latin typeface="Berlin Sans FB" pitchFamily="34" charset="0"/>
              </a:rPr>
              <a:t>PROJECTE DE RECERCA 4t</a:t>
            </a:r>
            <a:endParaRPr lang="ca-ES" sz="2000" dirty="0">
              <a:latin typeface="Berlin Sans FB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19"/>
          <p:cNvCxnSpPr/>
          <p:nvPr/>
        </p:nvCxnSpPr>
        <p:spPr>
          <a:xfrm>
            <a:off x="433388" y="479425"/>
            <a:ext cx="8348662" cy="0"/>
          </a:xfrm>
          <a:prstGeom prst="line">
            <a:avLst/>
          </a:prstGeom>
          <a:ln>
            <a:solidFill>
              <a:srgbClr val="00B05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"/>
          <p:cNvCxnSpPr/>
          <p:nvPr/>
        </p:nvCxnSpPr>
        <p:spPr>
          <a:xfrm>
            <a:off x="433388" y="6365875"/>
            <a:ext cx="8348662" cy="0"/>
          </a:xfrm>
          <a:prstGeom prst="line">
            <a:avLst/>
          </a:prstGeom>
          <a:ln>
            <a:solidFill>
              <a:srgbClr val="00B05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Elipse 20"/>
          <p:cNvSpPr/>
          <p:nvPr/>
        </p:nvSpPr>
        <p:spPr>
          <a:xfrm>
            <a:off x="3519375" y="3132856"/>
            <a:ext cx="1209485" cy="1197213"/>
          </a:xfrm>
          <a:prstGeom prst="ellipse">
            <a:avLst/>
          </a:prstGeom>
          <a:noFill/>
          <a:ln w="38100">
            <a:solidFill>
              <a:srgbClr val="00B050">
                <a:alpha val="6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>
              <a:solidFill>
                <a:srgbClr val="660066"/>
              </a:solidFill>
            </a:endParaRPr>
          </a:p>
        </p:txBody>
      </p:sp>
      <p:sp>
        <p:nvSpPr>
          <p:cNvPr id="22" name="Elipse 21"/>
          <p:cNvSpPr/>
          <p:nvPr/>
        </p:nvSpPr>
        <p:spPr>
          <a:xfrm>
            <a:off x="2013913" y="2201293"/>
            <a:ext cx="1209485" cy="1197212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>
                <a:alpha val="6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>
              <a:solidFill>
                <a:srgbClr val="660066"/>
              </a:solidFill>
            </a:endParaRPr>
          </a:p>
        </p:txBody>
      </p:sp>
      <p:sp>
        <p:nvSpPr>
          <p:cNvPr id="33" name="Elipse 32"/>
          <p:cNvSpPr/>
          <p:nvPr/>
        </p:nvSpPr>
        <p:spPr>
          <a:xfrm>
            <a:off x="5015700" y="4033907"/>
            <a:ext cx="1209485" cy="1197213"/>
          </a:xfrm>
          <a:prstGeom prst="ellipse">
            <a:avLst/>
          </a:prstGeom>
          <a:noFill/>
          <a:ln w="38100">
            <a:solidFill>
              <a:srgbClr val="00B050">
                <a:alpha val="6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cxnSp>
        <p:nvCxnSpPr>
          <p:cNvPr id="34" name="Conector recto 33"/>
          <p:cNvCxnSpPr/>
          <p:nvPr/>
        </p:nvCxnSpPr>
        <p:spPr>
          <a:xfrm rot="10800000">
            <a:off x="6141142" y="4949316"/>
            <a:ext cx="473198" cy="283597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Elipse 34"/>
          <p:cNvSpPr/>
          <p:nvPr/>
        </p:nvSpPr>
        <p:spPr>
          <a:xfrm>
            <a:off x="6524815" y="4924187"/>
            <a:ext cx="1209485" cy="1197213"/>
          </a:xfrm>
          <a:prstGeom prst="ellipse">
            <a:avLst/>
          </a:prstGeom>
          <a:noFill/>
          <a:ln w="38100">
            <a:solidFill>
              <a:srgbClr val="00B050">
                <a:alpha val="6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cxnSp>
        <p:nvCxnSpPr>
          <p:cNvPr id="37" name="Conector recto 36"/>
          <p:cNvCxnSpPr/>
          <p:nvPr/>
        </p:nvCxnSpPr>
        <p:spPr>
          <a:xfrm rot="10800000">
            <a:off x="4644102" y="4017962"/>
            <a:ext cx="473198" cy="283597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ector recto 37"/>
          <p:cNvCxnSpPr/>
          <p:nvPr/>
        </p:nvCxnSpPr>
        <p:spPr>
          <a:xfrm rot="10800000">
            <a:off x="3135077" y="3111386"/>
            <a:ext cx="473198" cy="283597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cto 38"/>
          <p:cNvCxnSpPr/>
          <p:nvPr/>
        </p:nvCxnSpPr>
        <p:spPr>
          <a:xfrm rot="10800000">
            <a:off x="1667715" y="2158216"/>
            <a:ext cx="473198" cy="283597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Elipse 40"/>
          <p:cNvSpPr/>
          <p:nvPr/>
        </p:nvSpPr>
        <p:spPr>
          <a:xfrm>
            <a:off x="523470" y="1323597"/>
            <a:ext cx="1209485" cy="1197212"/>
          </a:xfrm>
          <a:prstGeom prst="ellipse">
            <a:avLst/>
          </a:prstGeom>
          <a:solidFill>
            <a:schemeClr val="bg2"/>
          </a:solidFill>
          <a:ln w="38100">
            <a:solidFill>
              <a:srgbClr val="00B050">
                <a:alpha val="6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43" name="Rectángulo 42"/>
          <p:cNvSpPr/>
          <p:nvPr/>
        </p:nvSpPr>
        <p:spPr>
          <a:xfrm>
            <a:off x="318654" y="76380"/>
            <a:ext cx="1822259" cy="369332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es-E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a-ES" b="1" dirty="0" smtClean="0">
                <a:cs typeface="Arial"/>
              </a:rPr>
              <a:t>Sortida a la llum</a:t>
            </a:r>
            <a:endParaRPr lang="en-US" b="1" dirty="0">
              <a:cs typeface="Arial"/>
            </a:endParaRPr>
          </a:p>
        </p:txBody>
      </p:sp>
      <p:sp>
        <p:nvSpPr>
          <p:cNvPr id="26" name="Rectángulo 44"/>
          <p:cNvSpPr>
            <a:spLocks noChangeArrowheads="1"/>
          </p:cNvSpPr>
          <p:nvPr/>
        </p:nvSpPr>
        <p:spPr bwMode="auto">
          <a:xfrm>
            <a:off x="1667714" y="1004689"/>
            <a:ext cx="267887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1600" b="1" dirty="0" smtClean="0">
                <a:latin typeface="+mn-lt"/>
                <a:ea typeface="Swift"/>
                <a:cs typeface="Arial"/>
              </a:rPr>
              <a:t>PLANTEJAMENT DEL TREBALL</a:t>
            </a:r>
            <a:endParaRPr lang="ca-ES" sz="1600" dirty="0">
              <a:latin typeface="+mn-lt"/>
              <a:cs typeface="Arial"/>
            </a:endParaRPr>
          </a:p>
        </p:txBody>
      </p:sp>
      <p:sp>
        <p:nvSpPr>
          <p:cNvPr id="32" name="Rectángulo 46"/>
          <p:cNvSpPr>
            <a:spLocks noChangeArrowheads="1"/>
          </p:cNvSpPr>
          <p:nvPr/>
        </p:nvSpPr>
        <p:spPr bwMode="auto">
          <a:xfrm>
            <a:off x="3135076" y="1991520"/>
            <a:ext cx="259635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1600" b="1" dirty="0" smtClean="0">
                <a:latin typeface="+mn-lt"/>
                <a:cs typeface="Arial"/>
              </a:rPr>
              <a:t>INFORMACIÓ DOCUMENTAL</a:t>
            </a:r>
            <a:endParaRPr lang="ca-ES" sz="1600" dirty="0">
              <a:latin typeface="+mn-lt"/>
              <a:cs typeface="Arial"/>
            </a:endParaRPr>
          </a:p>
        </p:txBody>
      </p:sp>
      <p:sp>
        <p:nvSpPr>
          <p:cNvPr id="36" name="Rectángulo 26"/>
          <p:cNvSpPr>
            <a:spLocks noChangeArrowheads="1"/>
          </p:cNvSpPr>
          <p:nvPr/>
        </p:nvSpPr>
        <p:spPr bwMode="auto">
          <a:xfrm>
            <a:off x="4584305" y="2957497"/>
            <a:ext cx="245894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a-ES" sz="1600" b="1" dirty="0">
                <a:latin typeface="+mn-lt"/>
                <a:ea typeface="Swift"/>
                <a:cs typeface="Arial"/>
              </a:rPr>
              <a:t>DISSENY DE L’EXPERIMENT</a:t>
            </a:r>
          </a:p>
        </p:txBody>
      </p:sp>
      <p:sp>
        <p:nvSpPr>
          <p:cNvPr id="40" name="Rectángulo 49"/>
          <p:cNvSpPr>
            <a:spLocks noChangeArrowheads="1"/>
          </p:cNvSpPr>
          <p:nvPr/>
        </p:nvSpPr>
        <p:spPr bwMode="auto">
          <a:xfrm>
            <a:off x="6079531" y="3896885"/>
            <a:ext cx="191860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_tradnl" sz="1600" b="1" dirty="0" smtClean="0">
                <a:latin typeface="+mn-lt"/>
                <a:ea typeface="Swift"/>
                <a:cs typeface="Arial"/>
              </a:rPr>
              <a:t>ANÀLISI I RESULTATS</a:t>
            </a:r>
            <a:endParaRPr lang="ca-ES" sz="1600" dirty="0">
              <a:latin typeface="+mn-lt"/>
              <a:cs typeface="Arial"/>
            </a:endParaRPr>
          </a:p>
        </p:txBody>
      </p:sp>
      <p:sp>
        <p:nvSpPr>
          <p:cNvPr id="45" name="Rectángulo 28"/>
          <p:cNvSpPr>
            <a:spLocks noChangeArrowheads="1"/>
          </p:cNvSpPr>
          <p:nvPr/>
        </p:nvSpPr>
        <p:spPr bwMode="auto">
          <a:xfrm>
            <a:off x="7556500" y="4698253"/>
            <a:ext cx="15875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_tradnl" sz="1600" b="1" dirty="0" smtClean="0">
                <a:latin typeface="+mn-lt"/>
                <a:ea typeface="Swift"/>
                <a:cs typeface="Arial"/>
              </a:rPr>
              <a:t>CONCLUSIONS</a:t>
            </a:r>
            <a:endParaRPr lang="ca-ES" sz="1600" dirty="0">
              <a:latin typeface="+mn-lt"/>
              <a:cs typeface="Arial"/>
            </a:endParaRPr>
          </a:p>
        </p:txBody>
      </p:sp>
      <p:sp>
        <p:nvSpPr>
          <p:cNvPr id="25" name="TextBox 18"/>
          <p:cNvSpPr txBox="1">
            <a:spLocks noChangeArrowheads="1"/>
          </p:cNvSpPr>
          <p:nvPr/>
        </p:nvSpPr>
        <p:spPr bwMode="auto">
          <a:xfrm>
            <a:off x="5821751" y="95250"/>
            <a:ext cx="305237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b="1" dirty="0">
                <a:latin typeface="+mn-lt"/>
                <a:cs typeface="Arial"/>
              </a:rPr>
              <a:t>|</a:t>
            </a:r>
            <a:r>
              <a:rPr lang="en-US" b="1" dirty="0" smtClean="0">
                <a:latin typeface="+mn-lt"/>
                <a:cs typeface="Arial"/>
              </a:rPr>
              <a:t> </a:t>
            </a:r>
            <a:r>
              <a:rPr lang="es-ES_tradnl" b="1" dirty="0" smtClean="0">
                <a:latin typeface="+mn-lt"/>
                <a:cs typeface="Arial"/>
              </a:rPr>
              <a:t>INFORMACIÓ DOCUMENTAL</a:t>
            </a:r>
            <a:endParaRPr lang="es-ES_tradnl" b="1" dirty="0">
              <a:latin typeface="+mn-lt"/>
              <a:cs typeface="Arial"/>
            </a:endParaRPr>
          </a:p>
        </p:txBody>
      </p:sp>
      <p:sp>
        <p:nvSpPr>
          <p:cNvPr id="27" name="TextBox 3"/>
          <p:cNvSpPr txBox="1">
            <a:spLocks noChangeArrowheads="1"/>
          </p:cNvSpPr>
          <p:nvPr/>
        </p:nvSpPr>
        <p:spPr bwMode="auto">
          <a:xfrm>
            <a:off x="330825" y="6444377"/>
            <a:ext cx="7232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400" dirty="0">
                <a:latin typeface="+mn-lt"/>
                <a:cs typeface="Arial"/>
              </a:rPr>
              <a:t>6</a:t>
            </a:r>
            <a:r>
              <a:rPr lang="en-US" sz="1400" dirty="0" smtClean="0">
                <a:latin typeface="+mn-lt"/>
                <a:cs typeface="Arial"/>
              </a:rPr>
              <a:t> de 24</a:t>
            </a:r>
            <a:endParaRPr lang="en-US" sz="1400" dirty="0">
              <a:latin typeface="+mn-lt"/>
              <a:cs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38248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9" name="Straight Connector 2"/>
          <p:cNvCxnSpPr/>
          <p:nvPr/>
        </p:nvCxnSpPr>
        <p:spPr>
          <a:xfrm>
            <a:off x="433388" y="6365875"/>
            <a:ext cx="8348662" cy="0"/>
          </a:xfrm>
          <a:prstGeom prst="line">
            <a:avLst/>
          </a:prstGeom>
          <a:ln>
            <a:solidFill>
              <a:srgbClr val="00B05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19"/>
          <p:cNvCxnSpPr/>
          <p:nvPr/>
        </p:nvCxnSpPr>
        <p:spPr>
          <a:xfrm>
            <a:off x="433388" y="479425"/>
            <a:ext cx="8348662" cy="0"/>
          </a:xfrm>
          <a:prstGeom prst="line">
            <a:avLst/>
          </a:prstGeom>
          <a:ln>
            <a:solidFill>
              <a:srgbClr val="00B05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Conector recto 55"/>
          <p:cNvCxnSpPr/>
          <p:nvPr/>
        </p:nvCxnSpPr>
        <p:spPr>
          <a:xfrm rot="10800000">
            <a:off x="678659" y="2508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Elipse 57"/>
          <p:cNvSpPr/>
          <p:nvPr/>
        </p:nvSpPr>
        <p:spPr>
          <a:xfrm>
            <a:off x="463948" y="142875"/>
            <a:ext cx="223441" cy="223838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59" name="Elipse 58"/>
          <p:cNvSpPr/>
          <p:nvPr/>
        </p:nvSpPr>
        <p:spPr>
          <a:xfrm>
            <a:off x="829668" y="138905"/>
            <a:ext cx="223441" cy="223838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cxnSp>
        <p:nvCxnSpPr>
          <p:cNvPr id="61" name="Conector recto 60"/>
          <p:cNvCxnSpPr/>
          <p:nvPr/>
        </p:nvCxnSpPr>
        <p:spPr>
          <a:xfrm rot="10800000">
            <a:off x="1046959" y="2635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Conector recto 61"/>
          <p:cNvCxnSpPr/>
          <p:nvPr/>
        </p:nvCxnSpPr>
        <p:spPr>
          <a:xfrm rot="10800000">
            <a:off x="1415259" y="2508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Elipse 62"/>
          <p:cNvSpPr/>
          <p:nvPr/>
        </p:nvSpPr>
        <p:spPr>
          <a:xfrm>
            <a:off x="1200548" y="142875"/>
            <a:ext cx="223441" cy="223838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64" name="Elipse 63"/>
          <p:cNvSpPr/>
          <p:nvPr/>
        </p:nvSpPr>
        <p:spPr>
          <a:xfrm>
            <a:off x="1566268" y="138905"/>
            <a:ext cx="223441" cy="223838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cxnSp>
        <p:nvCxnSpPr>
          <p:cNvPr id="65" name="Conector recto 64"/>
          <p:cNvCxnSpPr/>
          <p:nvPr/>
        </p:nvCxnSpPr>
        <p:spPr>
          <a:xfrm rot="10800000">
            <a:off x="1783559" y="2635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Elipse 65"/>
          <p:cNvSpPr/>
          <p:nvPr/>
        </p:nvSpPr>
        <p:spPr>
          <a:xfrm>
            <a:off x="1924448" y="142875"/>
            <a:ext cx="223441" cy="223838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17" name="TextBox 18"/>
          <p:cNvSpPr txBox="1">
            <a:spLocks noChangeArrowheads="1"/>
          </p:cNvSpPr>
          <p:nvPr/>
        </p:nvSpPr>
        <p:spPr bwMode="auto">
          <a:xfrm>
            <a:off x="6133503" y="95250"/>
            <a:ext cx="274062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600" b="1" dirty="0">
                <a:latin typeface="+mn-lt"/>
                <a:cs typeface="Arial"/>
              </a:rPr>
              <a:t>|</a:t>
            </a:r>
            <a:r>
              <a:rPr lang="en-US" sz="1600" b="1" dirty="0" smtClean="0">
                <a:latin typeface="+mn-lt"/>
                <a:cs typeface="Arial"/>
              </a:rPr>
              <a:t> </a:t>
            </a:r>
            <a:r>
              <a:rPr lang="es-ES_tradnl" sz="1600" b="1" dirty="0" smtClean="0">
                <a:latin typeface="+mn-lt"/>
                <a:cs typeface="Arial"/>
              </a:rPr>
              <a:t>INFORMACIÓ DOCUMENTAL</a:t>
            </a:r>
            <a:endParaRPr lang="es-ES_tradnl" sz="1600" b="1" dirty="0">
              <a:latin typeface="+mn-lt"/>
              <a:cs typeface="Arial"/>
            </a:endParaRPr>
          </a:p>
        </p:txBody>
      </p:sp>
      <p:grpSp>
        <p:nvGrpSpPr>
          <p:cNvPr id="5" name="4 Grupo"/>
          <p:cNvGrpSpPr/>
          <p:nvPr/>
        </p:nvGrpSpPr>
        <p:grpSpPr>
          <a:xfrm>
            <a:off x="518600" y="897346"/>
            <a:ext cx="3258578" cy="3883184"/>
            <a:chOff x="427642" y="711312"/>
            <a:chExt cx="3670793" cy="4581966"/>
          </a:xfrm>
        </p:grpSpPr>
        <p:sp>
          <p:nvSpPr>
            <p:cNvPr id="3" name="2 CuadroTexto"/>
            <p:cNvSpPr txBox="1"/>
            <p:nvPr/>
          </p:nvSpPr>
          <p:spPr>
            <a:xfrm>
              <a:off x="427642" y="711312"/>
              <a:ext cx="3062491" cy="472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LLAVORS</a:t>
              </a:r>
              <a:endPara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pic>
          <p:nvPicPr>
            <p:cNvPr id="1028" name="Picture 4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48397"/>
            <a:stretch/>
          </p:blipFill>
          <p:spPr bwMode="auto">
            <a:xfrm>
              <a:off x="1799036" y="2841379"/>
              <a:ext cx="2299399" cy="19775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389" y="1368833"/>
              <a:ext cx="2376745" cy="17661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3 CuadroTexto"/>
            <p:cNvSpPr txBox="1"/>
            <p:nvPr/>
          </p:nvSpPr>
          <p:spPr>
            <a:xfrm>
              <a:off x="687388" y="4857484"/>
              <a:ext cx="3284324" cy="435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 smtClean="0">
                  <a:latin typeface="+mn-lt"/>
                </a:rPr>
                <a:t>Tomàquet tres cantos</a:t>
              </a:r>
              <a:endParaRPr lang="en-GB" b="1" dirty="0">
                <a:latin typeface="+mn-lt"/>
              </a:endParaRPr>
            </a:p>
          </p:txBody>
        </p:sp>
      </p:grpSp>
      <p:grpSp>
        <p:nvGrpSpPr>
          <p:cNvPr id="6" name="5 Grupo"/>
          <p:cNvGrpSpPr/>
          <p:nvPr/>
        </p:nvGrpSpPr>
        <p:grpSpPr>
          <a:xfrm>
            <a:off x="4937951" y="747141"/>
            <a:ext cx="3926450" cy="5309290"/>
            <a:chOff x="4828767" y="678901"/>
            <a:chExt cx="3926450" cy="5309290"/>
          </a:xfrm>
        </p:grpSpPr>
        <p:sp>
          <p:nvSpPr>
            <p:cNvPr id="18" name="17 CuadroTexto"/>
            <p:cNvSpPr txBox="1"/>
            <p:nvPr/>
          </p:nvSpPr>
          <p:spPr>
            <a:xfrm>
              <a:off x="4828767" y="678901"/>
              <a:ext cx="311560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TERRES</a:t>
              </a:r>
              <a:endParaRPr lang="en-GB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1039" y="1244057"/>
              <a:ext cx="1929197" cy="16317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1039" y="4712290"/>
              <a:ext cx="1929197" cy="12759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1039" y="3001767"/>
              <a:ext cx="1929197" cy="15259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" name="25 CuadroTexto"/>
            <p:cNvSpPr txBox="1"/>
            <p:nvPr/>
          </p:nvSpPr>
          <p:spPr>
            <a:xfrm>
              <a:off x="7114140" y="1777326"/>
              <a:ext cx="8015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 smtClean="0">
                  <a:latin typeface="+mn-lt"/>
                </a:rPr>
                <a:t>Torba</a:t>
              </a:r>
              <a:endParaRPr lang="en-GB" b="1" dirty="0">
                <a:latin typeface="+mn-lt"/>
              </a:endParaRPr>
            </a:p>
          </p:txBody>
        </p:sp>
        <p:sp>
          <p:nvSpPr>
            <p:cNvPr id="27" name="26 CuadroTexto"/>
            <p:cNvSpPr txBox="1"/>
            <p:nvPr/>
          </p:nvSpPr>
          <p:spPr>
            <a:xfrm>
              <a:off x="7076196" y="3499470"/>
              <a:ext cx="16790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 smtClean="0">
                  <a:latin typeface="+mn-lt"/>
                </a:rPr>
                <a:t>Fibra de coco</a:t>
              </a:r>
              <a:endParaRPr lang="en-GB" b="1" dirty="0">
                <a:latin typeface="+mn-lt"/>
              </a:endParaRPr>
            </a:p>
          </p:txBody>
        </p:sp>
        <p:sp>
          <p:nvSpPr>
            <p:cNvPr id="29" name="28 CuadroTexto"/>
            <p:cNvSpPr txBox="1"/>
            <p:nvPr/>
          </p:nvSpPr>
          <p:spPr>
            <a:xfrm>
              <a:off x="7163177" y="5240316"/>
              <a:ext cx="7034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 smtClean="0">
                  <a:latin typeface="+mn-lt"/>
                </a:rPr>
                <a:t>Sorra</a:t>
              </a:r>
              <a:endParaRPr lang="en-GB" b="1" dirty="0">
                <a:latin typeface="+mn-lt"/>
              </a:endParaRPr>
            </a:p>
          </p:txBody>
        </p:sp>
      </p:grpSp>
      <p:sp>
        <p:nvSpPr>
          <p:cNvPr id="31" name="TextBox 3"/>
          <p:cNvSpPr txBox="1">
            <a:spLocks noChangeArrowheads="1"/>
          </p:cNvSpPr>
          <p:nvPr/>
        </p:nvSpPr>
        <p:spPr bwMode="auto">
          <a:xfrm>
            <a:off x="330825" y="6444377"/>
            <a:ext cx="7232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400" dirty="0">
                <a:latin typeface="+mn-lt"/>
                <a:cs typeface="Arial"/>
              </a:rPr>
              <a:t>7</a:t>
            </a:r>
            <a:r>
              <a:rPr lang="en-US" sz="1400" dirty="0" smtClean="0">
                <a:latin typeface="+mn-lt"/>
                <a:cs typeface="Arial"/>
              </a:rPr>
              <a:t> de 24</a:t>
            </a:r>
            <a:endParaRPr lang="en-US" sz="1400" dirty="0">
              <a:latin typeface="+mn-lt"/>
              <a:cs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0517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19"/>
          <p:cNvCxnSpPr/>
          <p:nvPr/>
        </p:nvCxnSpPr>
        <p:spPr>
          <a:xfrm>
            <a:off x="433388" y="479425"/>
            <a:ext cx="8348662" cy="0"/>
          </a:xfrm>
          <a:prstGeom prst="line">
            <a:avLst/>
          </a:prstGeom>
          <a:ln>
            <a:solidFill>
              <a:srgbClr val="00B05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"/>
          <p:cNvCxnSpPr/>
          <p:nvPr/>
        </p:nvCxnSpPr>
        <p:spPr>
          <a:xfrm>
            <a:off x="433388" y="6365875"/>
            <a:ext cx="8348662" cy="0"/>
          </a:xfrm>
          <a:prstGeom prst="line">
            <a:avLst/>
          </a:prstGeom>
          <a:ln>
            <a:solidFill>
              <a:srgbClr val="00B05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Elipse 20"/>
          <p:cNvSpPr/>
          <p:nvPr/>
        </p:nvSpPr>
        <p:spPr>
          <a:xfrm>
            <a:off x="3519375" y="3132856"/>
            <a:ext cx="1209485" cy="1197213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>
                <a:alpha val="6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>
              <a:solidFill>
                <a:srgbClr val="660066"/>
              </a:solidFill>
            </a:endParaRPr>
          </a:p>
        </p:txBody>
      </p:sp>
      <p:sp>
        <p:nvSpPr>
          <p:cNvPr id="22" name="Elipse 21"/>
          <p:cNvSpPr/>
          <p:nvPr/>
        </p:nvSpPr>
        <p:spPr>
          <a:xfrm>
            <a:off x="2013913" y="2201293"/>
            <a:ext cx="1209485" cy="1197212"/>
          </a:xfrm>
          <a:prstGeom prst="ellipse">
            <a:avLst/>
          </a:prstGeom>
          <a:solidFill>
            <a:schemeClr val="bg2"/>
          </a:solidFill>
          <a:ln w="38100">
            <a:solidFill>
              <a:srgbClr val="00B050">
                <a:alpha val="6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>
              <a:solidFill>
                <a:srgbClr val="660066"/>
              </a:solidFill>
            </a:endParaRPr>
          </a:p>
        </p:txBody>
      </p:sp>
      <p:sp>
        <p:nvSpPr>
          <p:cNvPr id="33" name="Elipse 32"/>
          <p:cNvSpPr/>
          <p:nvPr/>
        </p:nvSpPr>
        <p:spPr>
          <a:xfrm>
            <a:off x="5015700" y="4033907"/>
            <a:ext cx="1209485" cy="1197213"/>
          </a:xfrm>
          <a:prstGeom prst="ellipse">
            <a:avLst/>
          </a:prstGeom>
          <a:noFill/>
          <a:ln w="38100">
            <a:solidFill>
              <a:srgbClr val="00B050">
                <a:alpha val="6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cxnSp>
        <p:nvCxnSpPr>
          <p:cNvPr id="34" name="Conector recto 33"/>
          <p:cNvCxnSpPr/>
          <p:nvPr/>
        </p:nvCxnSpPr>
        <p:spPr>
          <a:xfrm rot="10800000">
            <a:off x="6141142" y="4949316"/>
            <a:ext cx="473198" cy="283597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Elipse 34"/>
          <p:cNvSpPr/>
          <p:nvPr/>
        </p:nvSpPr>
        <p:spPr>
          <a:xfrm>
            <a:off x="6524815" y="4924187"/>
            <a:ext cx="1209485" cy="1197213"/>
          </a:xfrm>
          <a:prstGeom prst="ellipse">
            <a:avLst/>
          </a:prstGeom>
          <a:noFill/>
          <a:ln w="38100">
            <a:solidFill>
              <a:srgbClr val="00B050">
                <a:alpha val="6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cxnSp>
        <p:nvCxnSpPr>
          <p:cNvPr id="37" name="Conector recto 36"/>
          <p:cNvCxnSpPr/>
          <p:nvPr/>
        </p:nvCxnSpPr>
        <p:spPr>
          <a:xfrm rot="10800000">
            <a:off x="4644102" y="4017962"/>
            <a:ext cx="473198" cy="283597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ector recto 37"/>
          <p:cNvCxnSpPr/>
          <p:nvPr/>
        </p:nvCxnSpPr>
        <p:spPr>
          <a:xfrm rot="10800000">
            <a:off x="3135077" y="3111386"/>
            <a:ext cx="473198" cy="283597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cto 38"/>
          <p:cNvCxnSpPr/>
          <p:nvPr/>
        </p:nvCxnSpPr>
        <p:spPr>
          <a:xfrm rot="10800000">
            <a:off x="1667715" y="2158216"/>
            <a:ext cx="473198" cy="283597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Elipse 40"/>
          <p:cNvSpPr/>
          <p:nvPr/>
        </p:nvSpPr>
        <p:spPr>
          <a:xfrm>
            <a:off x="523470" y="1323597"/>
            <a:ext cx="1209485" cy="1197212"/>
          </a:xfrm>
          <a:prstGeom prst="ellipse">
            <a:avLst/>
          </a:prstGeom>
          <a:solidFill>
            <a:schemeClr val="bg2"/>
          </a:solidFill>
          <a:ln w="38100">
            <a:solidFill>
              <a:srgbClr val="00B050">
                <a:alpha val="6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43" name="Rectángulo 42"/>
          <p:cNvSpPr/>
          <p:nvPr/>
        </p:nvSpPr>
        <p:spPr>
          <a:xfrm>
            <a:off x="318654" y="76380"/>
            <a:ext cx="1822259" cy="369332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es-E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a-ES" b="1" dirty="0" smtClean="0">
                <a:cs typeface="Arial"/>
              </a:rPr>
              <a:t>Sortida a la llum</a:t>
            </a:r>
            <a:endParaRPr lang="en-US" b="1" dirty="0">
              <a:cs typeface="Arial"/>
            </a:endParaRPr>
          </a:p>
        </p:txBody>
      </p:sp>
      <p:sp>
        <p:nvSpPr>
          <p:cNvPr id="26" name="Rectángulo 44"/>
          <p:cNvSpPr>
            <a:spLocks noChangeArrowheads="1"/>
          </p:cNvSpPr>
          <p:nvPr/>
        </p:nvSpPr>
        <p:spPr bwMode="auto">
          <a:xfrm>
            <a:off x="1667714" y="1004689"/>
            <a:ext cx="267887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1600" b="1" dirty="0" smtClean="0">
                <a:latin typeface="+mn-lt"/>
                <a:ea typeface="Swift"/>
                <a:cs typeface="Arial"/>
              </a:rPr>
              <a:t>PLANTEJAMENT DEL TREBALL</a:t>
            </a:r>
            <a:endParaRPr lang="ca-ES" sz="1600" dirty="0">
              <a:latin typeface="+mn-lt"/>
              <a:cs typeface="Arial"/>
            </a:endParaRPr>
          </a:p>
        </p:txBody>
      </p:sp>
      <p:sp>
        <p:nvSpPr>
          <p:cNvPr id="32" name="Rectángulo 46"/>
          <p:cNvSpPr>
            <a:spLocks noChangeArrowheads="1"/>
          </p:cNvSpPr>
          <p:nvPr/>
        </p:nvSpPr>
        <p:spPr bwMode="auto">
          <a:xfrm>
            <a:off x="3135076" y="1991520"/>
            <a:ext cx="259635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1600" b="1" dirty="0" smtClean="0">
                <a:latin typeface="+mn-lt"/>
                <a:cs typeface="Arial"/>
              </a:rPr>
              <a:t>INFORMACIÓ DOCUMENTAL</a:t>
            </a:r>
            <a:endParaRPr lang="ca-ES" sz="1600" dirty="0">
              <a:latin typeface="+mn-lt"/>
              <a:cs typeface="Arial"/>
            </a:endParaRPr>
          </a:p>
        </p:txBody>
      </p:sp>
      <p:sp>
        <p:nvSpPr>
          <p:cNvPr id="36" name="Rectángulo 26"/>
          <p:cNvSpPr>
            <a:spLocks noChangeArrowheads="1"/>
          </p:cNvSpPr>
          <p:nvPr/>
        </p:nvSpPr>
        <p:spPr bwMode="auto">
          <a:xfrm>
            <a:off x="4584305" y="2957497"/>
            <a:ext cx="245894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a-ES" sz="1600" b="1" dirty="0">
                <a:latin typeface="+mn-lt"/>
                <a:ea typeface="Swift"/>
                <a:cs typeface="Arial"/>
              </a:rPr>
              <a:t>DISSENY DE L’EXPERIMENT</a:t>
            </a:r>
          </a:p>
        </p:txBody>
      </p:sp>
      <p:sp>
        <p:nvSpPr>
          <p:cNvPr id="40" name="Rectángulo 49"/>
          <p:cNvSpPr>
            <a:spLocks noChangeArrowheads="1"/>
          </p:cNvSpPr>
          <p:nvPr/>
        </p:nvSpPr>
        <p:spPr bwMode="auto">
          <a:xfrm>
            <a:off x="6079531" y="3896885"/>
            <a:ext cx="191860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_tradnl" sz="1600" b="1" dirty="0" smtClean="0">
                <a:latin typeface="+mn-lt"/>
                <a:ea typeface="Swift"/>
                <a:cs typeface="Arial"/>
              </a:rPr>
              <a:t>ANÀLISI I RESULTATS</a:t>
            </a:r>
            <a:endParaRPr lang="ca-ES" sz="1600" dirty="0">
              <a:latin typeface="+mn-lt"/>
              <a:cs typeface="Arial"/>
            </a:endParaRPr>
          </a:p>
        </p:txBody>
      </p:sp>
      <p:sp>
        <p:nvSpPr>
          <p:cNvPr id="45" name="Rectángulo 28"/>
          <p:cNvSpPr>
            <a:spLocks noChangeArrowheads="1"/>
          </p:cNvSpPr>
          <p:nvPr/>
        </p:nvSpPr>
        <p:spPr bwMode="auto">
          <a:xfrm>
            <a:off x="7556500" y="4698253"/>
            <a:ext cx="15875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_tradnl" sz="1600" b="1" dirty="0" smtClean="0">
                <a:latin typeface="+mn-lt"/>
                <a:ea typeface="Swift"/>
                <a:cs typeface="Arial"/>
              </a:rPr>
              <a:t>CONCLUSIONS</a:t>
            </a:r>
            <a:endParaRPr lang="ca-ES" sz="1600" dirty="0">
              <a:latin typeface="+mn-lt"/>
              <a:cs typeface="Arial"/>
            </a:endParaRPr>
          </a:p>
        </p:txBody>
      </p:sp>
      <p:sp>
        <p:nvSpPr>
          <p:cNvPr id="25" name="TextBox 18"/>
          <p:cNvSpPr txBox="1">
            <a:spLocks noChangeArrowheads="1"/>
          </p:cNvSpPr>
          <p:nvPr/>
        </p:nvSpPr>
        <p:spPr bwMode="auto">
          <a:xfrm>
            <a:off x="5968202" y="95250"/>
            <a:ext cx="29059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b="1" dirty="0">
                <a:latin typeface="+mn-lt"/>
                <a:cs typeface="Arial"/>
              </a:rPr>
              <a:t>|</a:t>
            </a:r>
            <a:r>
              <a:rPr lang="en-US" b="1" dirty="0" smtClean="0">
                <a:latin typeface="+mn-lt"/>
                <a:cs typeface="Arial"/>
              </a:rPr>
              <a:t> </a:t>
            </a:r>
            <a:r>
              <a:rPr lang="es-ES_tradnl" b="1" dirty="0" smtClean="0">
                <a:latin typeface="+mn-lt"/>
                <a:cs typeface="Arial"/>
              </a:rPr>
              <a:t>DISSENY DE L’EXPERIMENT</a:t>
            </a:r>
            <a:endParaRPr lang="es-ES_tradnl" b="1" dirty="0">
              <a:latin typeface="+mn-lt"/>
              <a:cs typeface="Arial"/>
            </a:endParaRPr>
          </a:p>
        </p:txBody>
      </p:sp>
      <p:sp>
        <p:nvSpPr>
          <p:cNvPr id="27" name="TextBox 3"/>
          <p:cNvSpPr txBox="1">
            <a:spLocks noChangeArrowheads="1"/>
          </p:cNvSpPr>
          <p:nvPr/>
        </p:nvSpPr>
        <p:spPr bwMode="auto">
          <a:xfrm>
            <a:off x="330825" y="6444377"/>
            <a:ext cx="7232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400" dirty="0">
                <a:latin typeface="+mn-lt"/>
                <a:cs typeface="Arial"/>
              </a:rPr>
              <a:t>8</a:t>
            </a:r>
            <a:r>
              <a:rPr lang="en-US" sz="1400" dirty="0" smtClean="0">
                <a:latin typeface="+mn-lt"/>
                <a:cs typeface="Arial"/>
              </a:rPr>
              <a:t> de 24</a:t>
            </a:r>
            <a:endParaRPr lang="en-US" sz="1400" dirty="0">
              <a:latin typeface="+mn-lt"/>
              <a:cs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47718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9" name="Straight Connector 2"/>
          <p:cNvCxnSpPr/>
          <p:nvPr/>
        </p:nvCxnSpPr>
        <p:spPr>
          <a:xfrm>
            <a:off x="433388" y="6365875"/>
            <a:ext cx="8348662" cy="0"/>
          </a:xfrm>
          <a:prstGeom prst="line">
            <a:avLst/>
          </a:prstGeom>
          <a:ln>
            <a:solidFill>
              <a:srgbClr val="00B05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19"/>
          <p:cNvCxnSpPr/>
          <p:nvPr/>
        </p:nvCxnSpPr>
        <p:spPr>
          <a:xfrm>
            <a:off x="433388" y="479425"/>
            <a:ext cx="8348662" cy="0"/>
          </a:xfrm>
          <a:prstGeom prst="line">
            <a:avLst/>
          </a:prstGeom>
          <a:ln>
            <a:solidFill>
              <a:srgbClr val="00B05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Conector recto 55"/>
          <p:cNvCxnSpPr/>
          <p:nvPr/>
        </p:nvCxnSpPr>
        <p:spPr>
          <a:xfrm rot="10800000">
            <a:off x="678659" y="2508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Elipse 57"/>
          <p:cNvSpPr/>
          <p:nvPr/>
        </p:nvSpPr>
        <p:spPr>
          <a:xfrm>
            <a:off x="463948" y="142875"/>
            <a:ext cx="223441" cy="223838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59" name="Elipse 58"/>
          <p:cNvSpPr/>
          <p:nvPr/>
        </p:nvSpPr>
        <p:spPr>
          <a:xfrm>
            <a:off x="829668" y="138905"/>
            <a:ext cx="223441" cy="223838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cxnSp>
        <p:nvCxnSpPr>
          <p:cNvPr id="61" name="Conector recto 60"/>
          <p:cNvCxnSpPr/>
          <p:nvPr/>
        </p:nvCxnSpPr>
        <p:spPr>
          <a:xfrm rot="10800000">
            <a:off x="1046959" y="2635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Conector recto 61"/>
          <p:cNvCxnSpPr/>
          <p:nvPr/>
        </p:nvCxnSpPr>
        <p:spPr>
          <a:xfrm rot="10800000">
            <a:off x="1415259" y="2508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Elipse 62"/>
          <p:cNvSpPr/>
          <p:nvPr/>
        </p:nvSpPr>
        <p:spPr>
          <a:xfrm>
            <a:off x="1200548" y="142875"/>
            <a:ext cx="223441" cy="223838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64" name="Elipse 63"/>
          <p:cNvSpPr/>
          <p:nvPr/>
        </p:nvSpPr>
        <p:spPr>
          <a:xfrm>
            <a:off x="1566268" y="138905"/>
            <a:ext cx="223441" cy="223838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cxnSp>
        <p:nvCxnSpPr>
          <p:cNvPr id="65" name="Conector recto 64"/>
          <p:cNvCxnSpPr/>
          <p:nvPr/>
        </p:nvCxnSpPr>
        <p:spPr>
          <a:xfrm rot="10800000">
            <a:off x="1783559" y="2635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Elipse 65"/>
          <p:cNvSpPr/>
          <p:nvPr/>
        </p:nvSpPr>
        <p:spPr>
          <a:xfrm>
            <a:off x="1924448" y="142875"/>
            <a:ext cx="223441" cy="223838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17" name="TextBox 18"/>
          <p:cNvSpPr txBox="1">
            <a:spLocks noChangeArrowheads="1"/>
          </p:cNvSpPr>
          <p:nvPr/>
        </p:nvSpPr>
        <p:spPr bwMode="auto">
          <a:xfrm>
            <a:off x="6270912" y="95250"/>
            <a:ext cx="260321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600" b="1" dirty="0">
                <a:latin typeface="+mn-lt"/>
                <a:cs typeface="Arial"/>
              </a:rPr>
              <a:t>|</a:t>
            </a:r>
            <a:r>
              <a:rPr lang="en-US" sz="1600" b="1" dirty="0" smtClean="0">
                <a:latin typeface="+mn-lt"/>
                <a:cs typeface="Arial"/>
              </a:rPr>
              <a:t> </a:t>
            </a:r>
            <a:r>
              <a:rPr lang="es-ES_tradnl" sz="1600" b="1" dirty="0" smtClean="0">
                <a:latin typeface="+mn-lt"/>
                <a:cs typeface="Arial"/>
              </a:rPr>
              <a:t>DISSENY DE L’EXPERIMENT</a:t>
            </a:r>
            <a:endParaRPr lang="es-ES_tradnl" sz="1600" b="1" dirty="0">
              <a:latin typeface="+mn-lt"/>
              <a:cs typeface="Arial"/>
            </a:endParaRPr>
          </a:p>
        </p:txBody>
      </p:sp>
      <p:grpSp>
        <p:nvGrpSpPr>
          <p:cNvPr id="9" name="8 Grupo"/>
          <p:cNvGrpSpPr/>
          <p:nvPr/>
        </p:nvGrpSpPr>
        <p:grpSpPr>
          <a:xfrm>
            <a:off x="575668" y="2505585"/>
            <a:ext cx="8298457" cy="2852476"/>
            <a:chOff x="381373" y="409023"/>
            <a:chExt cx="8298457" cy="2852476"/>
          </a:xfrm>
        </p:grpSpPr>
        <p:sp>
          <p:nvSpPr>
            <p:cNvPr id="2" name="1 CuadroTexto"/>
            <p:cNvSpPr txBox="1"/>
            <p:nvPr/>
          </p:nvSpPr>
          <p:spPr>
            <a:xfrm>
              <a:off x="381373" y="1115362"/>
              <a:ext cx="32079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3. PREPARACIÓ DE LES SAFATES </a:t>
              </a:r>
              <a:endParaRPr lang="en-GB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763" y="1585772"/>
              <a:ext cx="2236780" cy="16757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0" name="29 CuadroTexto"/>
            <p:cNvSpPr txBox="1"/>
            <p:nvPr/>
          </p:nvSpPr>
          <p:spPr>
            <a:xfrm>
              <a:off x="3780532" y="409023"/>
              <a:ext cx="48992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4.CÀLCUL DELS </a:t>
              </a:r>
              <a:r>
                <a:rPr lang="en-GB" sz="1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VOLUMS DE </a:t>
              </a:r>
              <a:r>
                <a:rPr lang="en-GB" sz="1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TERRA PER CADA PERCENTATGE</a:t>
              </a:r>
              <a:endParaRPr lang="en-GB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</p:grpSp>
      <p:sp>
        <p:nvSpPr>
          <p:cNvPr id="22" name="TextBox 3"/>
          <p:cNvSpPr txBox="1">
            <a:spLocks noChangeArrowheads="1"/>
          </p:cNvSpPr>
          <p:nvPr/>
        </p:nvSpPr>
        <p:spPr bwMode="auto">
          <a:xfrm>
            <a:off x="330825" y="6444377"/>
            <a:ext cx="7232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400" dirty="0">
                <a:latin typeface="+mn-lt"/>
                <a:cs typeface="Arial"/>
              </a:rPr>
              <a:t>9</a:t>
            </a:r>
            <a:r>
              <a:rPr lang="en-US" sz="1400" dirty="0" smtClean="0">
                <a:latin typeface="+mn-lt"/>
                <a:cs typeface="Arial"/>
              </a:rPr>
              <a:t> de 24</a:t>
            </a:r>
            <a:endParaRPr lang="en-US" sz="1400" dirty="0">
              <a:latin typeface="+mn-lt"/>
              <a:cs typeface="Arial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941389" y="867103"/>
            <a:ext cx="3157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1. CERCA D’INFORMACIÓ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4478442" y="878724"/>
            <a:ext cx="31489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2. COMPRA DEL MATERIAL</a:t>
            </a:r>
            <a:endParaRPr lang="ca-E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57692085"/>
              </p:ext>
            </p:extLst>
          </p:nvPr>
        </p:nvGraphicFramePr>
        <p:xfrm>
          <a:off x="3858900" y="3179463"/>
          <a:ext cx="4824024" cy="304651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80315"/>
                <a:gridCol w="1247903"/>
                <a:gridCol w="1247903"/>
                <a:gridCol w="1247903"/>
              </a:tblGrid>
              <a:tr h="30382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 dirty="0">
                          <a:effectLst/>
                        </a:rPr>
                        <a:t> </a:t>
                      </a:r>
                      <a:endParaRPr lang="es-ES" sz="1100" dirty="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>
                          <a:effectLst/>
                        </a:rPr>
                        <a:t>Turba</a:t>
                      </a:r>
                      <a:endParaRPr lang="es-ES" sz="11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>
                          <a:effectLst/>
                        </a:rPr>
                        <a:t>(percentatge/litres)</a:t>
                      </a:r>
                      <a:endParaRPr lang="es-ES" sz="110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>
                          <a:effectLst/>
                        </a:rPr>
                        <a:t>Fibra de coco (percentatge/litres)</a:t>
                      </a:r>
                      <a:endParaRPr lang="es-ES" sz="110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>
                          <a:effectLst/>
                        </a:rPr>
                        <a:t>Sorra </a:t>
                      </a:r>
                      <a:endParaRPr lang="es-ES" sz="11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>
                          <a:effectLst/>
                        </a:rPr>
                        <a:t>(percentatge/litres)</a:t>
                      </a:r>
                      <a:endParaRPr lang="es-ES" sz="110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27011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>
                          <a:effectLst/>
                        </a:rPr>
                        <a:t>Barreja 1</a:t>
                      </a:r>
                      <a:endParaRPr lang="es-ES" sz="110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>
                          <a:effectLst/>
                        </a:rPr>
                        <a:t>100%/1,5L</a:t>
                      </a:r>
                      <a:endParaRPr lang="es-ES" sz="110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>
                          <a:effectLst/>
                        </a:rPr>
                        <a:t>0%/0L</a:t>
                      </a:r>
                      <a:endParaRPr lang="es-ES" sz="110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>
                          <a:effectLst/>
                        </a:rPr>
                        <a:t>-</a:t>
                      </a:r>
                      <a:endParaRPr lang="es-ES" sz="110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24588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>
                          <a:effectLst/>
                        </a:rPr>
                        <a:t>Barreja 2</a:t>
                      </a:r>
                      <a:endParaRPr lang="es-ES" sz="110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>
                          <a:effectLst/>
                        </a:rPr>
                        <a:t>80%/1,2L</a:t>
                      </a:r>
                      <a:endParaRPr lang="es-ES" sz="110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>
                          <a:effectLst/>
                        </a:rPr>
                        <a:t>20%/0,3L</a:t>
                      </a:r>
                      <a:endParaRPr lang="es-ES" sz="110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>
                          <a:effectLst/>
                        </a:rPr>
                        <a:t>-</a:t>
                      </a:r>
                      <a:endParaRPr lang="es-ES" sz="110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2412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>
                          <a:effectLst/>
                        </a:rPr>
                        <a:t>Barreja 3</a:t>
                      </a:r>
                      <a:endParaRPr lang="es-ES" sz="110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>
                          <a:effectLst/>
                        </a:rPr>
                        <a:t>60%/0,9L</a:t>
                      </a:r>
                      <a:endParaRPr lang="es-ES" sz="110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>
                          <a:effectLst/>
                        </a:rPr>
                        <a:t>40%/0,6L</a:t>
                      </a:r>
                      <a:endParaRPr lang="es-ES" sz="110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>
                          <a:effectLst/>
                        </a:rPr>
                        <a:t>-</a:t>
                      </a:r>
                      <a:endParaRPr lang="es-ES" sz="110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2443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>
                          <a:effectLst/>
                        </a:rPr>
                        <a:t>Barreja 4</a:t>
                      </a:r>
                      <a:endParaRPr lang="es-ES" sz="110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>
                          <a:effectLst/>
                        </a:rPr>
                        <a:t>40%/0,6L</a:t>
                      </a:r>
                      <a:endParaRPr lang="es-ES" sz="110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>
                          <a:effectLst/>
                        </a:rPr>
                        <a:t>60%/0,9L</a:t>
                      </a:r>
                      <a:endParaRPr lang="es-ES" sz="110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>
                          <a:effectLst/>
                        </a:rPr>
                        <a:t>-</a:t>
                      </a:r>
                      <a:endParaRPr lang="es-ES" sz="110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24846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>
                          <a:effectLst/>
                        </a:rPr>
                        <a:t>Barreja 5 </a:t>
                      </a:r>
                      <a:endParaRPr lang="es-ES" sz="110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>
                          <a:effectLst/>
                        </a:rPr>
                        <a:t>20%/0,3L</a:t>
                      </a:r>
                      <a:endParaRPr lang="es-ES" sz="110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>
                          <a:effectLst/>
                        </a:rPr>
                        <a:t>80%/1,2L</a:t>
                      </a:r>
                      <a:endParaRPr lang="es-ES" sz="110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>
                          <a:effectLst/>
                        </a:rPr>
                        <a:t>-</a:t>
                      </a:r>
                      <a:endParaRPr lang="es-ES" sz="110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24382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>
                          <a:effectLst/>
                        </a:rPr>
                        <a:t>Barreja 6 </a:t>
                      </a:r>
                      <a:endParaRPr lang="es-ES" sz="110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>
                          <a:effectLst/>
                        </a:rPr>
                        <a:t>0%/0L</a:t>
                      </a:r>
                      <a:endParaRPr lang="es-ES" sz="110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>
                          <a:effectLst/>
                        </a:rPr>
                        <a:t>100%/1,5L</a:t>
                      </a:r>
                      <a:endParaRPr lang="es-ES" sz="110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>
                          <a:effectLst/>
                        </a:rPr>
                        <a:t>-</a:t>
                      </a:r>
                      <a:endParaRPr lang="es-ES" sz="110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24640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>
                          <a:effectLst/>
                        </a:rPr>
                        <a:t>Barreja 7</a:t>
                      </a:r>
                      <a:endParaRPr lang="es-ES" sz="110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>
                          <a:effectLst/>
                        </a:rPr>
                        <a:t>75%/1,125L</a:t>
                      </a:r>
                      <a:endParaRPr lang="es-ES" sz="110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>
                          <a:effectLst/>
                        </a:rPr>
                        <a:t>-</a:t>
                      </a:r>
                      <a:endParaRPr lang="es-ES" sz="110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>
                          <a:effectLst/>
                        </a:rPr>
                        <a:t>25%/0,375L</a:t>
                      </a:r>
                      <a:endParaRPr lang="es-ES" sz="110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24176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>
                          <a:effectLst/>
                        </a:rPr>
                        <a:t>Barreja 8</a:t>
                      </a:r>
                      <a:endParaRPr lang="es-ES" sz="110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>
                          <a:effectLst/>
                        </a:rPr>
                        <a:t>50%/0,75L</a:t>
                      </a:r>
                      <a:endParaRPr lang="es-ES" sz="110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>
                          <a:effectLst/>
                        </a:rPr>
                        <a:t>-</a:t>
                      </a:r>
                      <a:endParaRPr lang="es-ES" sz="110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>
                          <a:effectLst/>
                        </a:rPr>
                        <a:t>50%/0,75L</a:t>
                      </a:r>
                      <a:endParaRPr lang="es-ES" sz="110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24588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>
                          <a:effectLst/>
                        </a:rPr>
                        <a:t>Barreja 9</a:t>
                      </a:r>
                      <a:endParaRPr lang="es-ES" sz="110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>
                          <a:effectLst/>
                        </a:rPr>
                        <a:t>25%/0,375L</a:t>
                      </a:r>
                      <a:endParaRPr lang="es-ES" sz="110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>
                          <a:effectLst/>
                        </a:rPr>
                        <a:t>-</a:t>
                      </a:r>
                      <a:endParaRPr lang="es-ES" sz="110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>
                          <a:effectLst/>
                        </a:rPr>
                        <a:t>75%/1,125L</a:t>
                      </a:r>
                      <a:endParaRPr lang="es-ES" sz="110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24021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>
                          <a:effectLst/>
                        </a:rPr>
                        <a:t>Barreja 10</a:t>
                      </a:r>
                      <a:endParaRPr lang="es-ES" sz="110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 dirty="0">
                          <a:effectLst/>
                        </a:rPr>
                        <a:t>0%/0L</a:t>
                      </a:r>
                      <a:endParaRPr lang="es-ES" sz="1100" dirty="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>
                          <a:effectLst/>
                        </a:rPr>
                        <a:t>-</a:t>
                      </a:r>
                      <a:endParaRPr lang="es-ES" sz="110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 dirty="0">
                          <a:effectLst/>
                        </a:rPr>
                        <a:t>100%/1,5L</a:t>
                      </a:r>
                      <a:endParaRPr lang="es-ES" sz="1100" dirty="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24578" name="Picture 2" descr="http://casa-jardin.net/wp-content/uploads/2012/02/libro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15259" y="1217278"/>
            <a:ext cx="1244722" cy="17499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87800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9" name="Straight Connector 2"/>
          <p:cNvCxnSpPr/>
          <p:nvPr/>
        </p:nvCxnSpPr>
        <p:spPr>
          <a:xfrm>
            <a:off x="433388" y="6365875"/>
            <a:ext cx="8348662" cy="0"/>
          </a:xfrm>
          <a:prstGeom prst="line">
            <a:avLst/>
          </a:prstGeom>
          <a:ln>
            <a:solidFill>
              <a:srgbClr val="00B05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19"/>
          <p:cNvCxnSpPr/>
          <p:nvPr/>
        </p:nvCxnSpPr>
        <p:spPr>
          <a:xfrm>
            <a:off x="433388" y="479425"/>
            <a:ext cx="8348662" cy="0"/>
          </a:xfrm>
          <a:prstGeom prst="line">
            <a:avLst/>
          </a:prstGeom>
          <a:ln>
            <a:solidFill>
              <a:srgbClr val="00B05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6 Grupo"/>
          <p:cNvGrpSpPr/>
          <p:nvPr/>
        </p:nvGrpSpPr>
        <p:grpSpPr>
          <a:xfrm>
            <a:off x="463948" y="138905"/>
            <a:ext cx="1683941" cy="227808"/>
            <a:chOff x="463948" y="138905"/>
            <a:chExt cx="1683941" cy="227808"/>
          </a:xfrm>
        </p:grpSpPr>
        <p:cxnSp>
          <p:nvCxnSpPr>
            <p:cNvPr id="56" name="Conector recto 55"/>
            <p:cNvCxnSpPr/>
            <p:nvPr/>
          </p:nvCxnSpPr>
          <p:spPr>
            <a:xfrm rot="10800000">
              <a:off x="678659" y="250825"/>
              <a:ext cx="146843" cy="1588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Elipse 57"/>
            <p:cNvSpPr/>
            <p:nvPr/>
          </p:nvSpPr>
          <p:spPr>
            <a:xfrm>
              <a:off x="463948" y="142875"/>
              <a:ext cx="223441" cy="223838"/>
            </a:xfrm>
            <a:prstGeom prst="ellipse">
              <a:avLst/>
            </a:prstGeom>
            <a:solidFill>
              <a:srgbClr val="92D050"/>
            </a:solidFill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ca-ES" dirty="0"/>
            </a:p>
          </p:txBody>
        </p:sp>
        <p:sp>
          <p:nvSpPr>
            <p:cNvPr id="59" name="Elipse 58"/>
            <p:cNvSpPr/>
            <p:nvPr/>
          </p:nvSpPr>
          <p:spPr>
            <a:xfrm>
              <a:off x="829668" y="138905"/>
              <a:ext cx="223441" cy="223838"/>
            </a:xfrm>
            <a:prstGeom prst="ellipse">
              <a:avLst/>
            </a:prstGeom>
            <a:solidFill>
              <a:srgbClr val="92D050"/>
            </a:solidFill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ca-ES" dirty="0"/>
            </a:p>
          </p:txBody>
        </p:sp>
        <p:cxnSp>
          <p:nvCxnSpPr>
            <p:cNvPr id="61" name="Conector recto 60"/>
            <p:cNvCxnSpPr/>
            <p:nvPr/>
          </p:nvCxnSpPr>
          <p:spPr>
            <a:xfrm rot="10800000">
              <a:off x="1046959" y="263525"/>
              <a:ext cx="146843" cy="1588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cto 61"/>
            <p:cNvCxnSpPr/>
            <p:nvPr/>
          </p:nvCxnSpPr>
          <p:spPr>
            <a:xfrm rot="10800000">
              <a:off x="1415259" y="250825"/>
              <a:ext cx="146843" cy="1588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Elipse 62"/>
            <p:cNvSpPr/>
            <p:nvPr/>
          </p:nvSpPr>
          <p:spPr>
            <a:xfrm>
              <a:off x="1200548" y="142875"/>
              <a:ext cx="223441" cy="223838"/>
            </a:xfrm>
            <a:prstGeom prst="ellipse">
              <a:avLst/>
            </a:prstGeom>
            <a:solidFill>
              <a:srgbClr val="92D050"/>
            </a:solidFill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ca-ES" dirty="0"/>
            </a:p>
          </p:txBody>
        </p:sp>
        <p:sp>
          <p:nvSpPr>
            <p:cNvPr id="64" name="Elipse 63"/>
            <p:cNvSpPr/>
            <p:nvPr/>
          </p:nvSpPr>
          <p:spPr>
            <a:xfrm>
              <a:off x="1566268" y="138905"/>
              <a:ext cx="223441" cy="223838"/>
            </a:xfrm>
            <a:prstGeom prst="ellipse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ca-ES" dirty="0"/>
            </a:p>
          </p:txBody>
        </p:sp>
        <p:cxnSp>
          <p:nvCxnSpPr>
            <p:cNvPr id="65" name="Conector recto 64"/>
            <p:cNvCxnSpPr/>
            <p:nvPr/>
          </p:nvCxnSpPr>
          <p:spPr>
            <a:xfrm rot="10800000">
              <a:off x="1783559" y="263525"/>
              <a:ext cx="146843" cy="1588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Elipse 65"/>
            <p:cNvSpPr/>
            <p:nvPr/>
          </p:nvSpPr>
          <p:spPr>
            <a:xfrm>
              <a:off x="1924448" y="142875"/>
              <a:ext cx="223441" cy="223838"/>
            </a:xfrm>
            <a:prstGeom prst="ellipse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ca-ES" dirty="0"/>
            </a:p>
          </p:txBody>
        </p:sp>
      </p:grp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6270912" y="95250"/>
            <a:ext cx="260321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600" b="1" dirty="0">
                <a:latin typeface="+mn-lt"/>
                <a:cs typeface="Arial"/>
              </a:rPr>
              <a:t>|</a:t>
            </a:r>
            <a:r>
              <a:rPr lang="en-US" sz="1600" b="1" dirty="0" smtClean="0">
                <a:latin typeface="+mn-lt"/>
                <a:cs typeface="Arial"/>
              </a:rPr>
              <a:t> </a:t>
            </a:r>
            <a:r>
              <a:rPr lang="es-ES_tradnl" sz="1600" b="1" dirty="0" smtClean="0">
                <a:latin typeface="+mn-lt"/>
                <a:cs typeface="Arial"/>
              </a:rPr>
              <a:t>DISSENY DE L’EXPERIMENT</a:t>
            </a:r>
            <a:endParaRPr lang="es-ES_tradnl" sz="1600" b="1" dirty="0">
              <a:latin typeface="+mn-lt"/>
              <a:cs typeface="Arial"/>
            </a:endParaRPr>
          </a:p>
        </p:txBody>
      </p:sp>
      <p:sp>
        <p:nvSpPr>
          <p:cNvPr id="34" name="33 CuadroTexto"/>
          <p:cNvSpPr txBox="1"/>
          <p:nvPr/>
        </p:nvSpPr>
        <p:spPr>
          <a:xfrm>
            <a:off x="591452" y="739686"/>
            <a:ext cx="28780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4</a:t>
            </a:r>
            <a:r>
              <a:rPr lang="en-GB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 BARREJA DE LES TERRES</a:t>
            </a:r>
            <a:endParaRPr lang="en-GB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9" name="TextBox 3"/>
          <p:cNvSpPr txBox="1">
            <a:spLocks noChangeArrowheads="1"/>
          </p:cNvSpPr>
          <p:nvPr/>
        </p:nvSpPr>
        <p:spPr bwMode="auto">
          <a:xfrm>
            <a:off x="239453" y="6444377"/>
            <a:ext cx="81464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400" dirty="0" smtClean="0">
                <a:latin typeface="+mn-lt"/>
                <a:cs typeface="Arial"/>
              </a:rPr>
              <a:t>10 de 24</a:t>
            </a:r>
            <a:endParaRPr lang="en-US" sz="1400" dirty="0">
              <a:latin typeface="+mn-lt"/>
              <a:cs typeface="Arial"/>
            </a:endParaRPr>
          </a:p>
        </p:txBody>
      </p:sp>
      <p:pic>
        <p:nvPicPr>
          <p:cNvPr id="70" name="69 Imagen" descr="F:\PROJECTE DE RECERCA\IMATGES\131CANON\132CANON\IMG_0548.JPG"/>
          <p:cNvPicPr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701" y="1308537"/>
            <a:ext cx="2827655" cy="2120900"/>
          </a:xfrm>
          <a:prstGeom prst="rect">
            <a:avLst/>
          </a:prstGeom>
          <a:noFill/>
          <a:ln w="22225">
            <a:solidFill>
              <a:schemeClr val="tx1"/>
            </a:solidFill>
          </a:ln>
        </p:spPr>
      </p:pic>
      <p:pic>
        <p:nvPicPr>
          <p:cNvPr id="7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237" y="4215624"/>
            <a:ext cx="2742516" cy="18304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37494426"/>
              </p:ext>
            </p:extLst>
          </p:nvPr>
        </p:nvGraphicFramePr>
        <p:xfrm>
          <a:off x="3972772" y="1308537"/>
          <a:ext cx="4383936" cy="9386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91968"/>
                <a:gridCol w="2191968"/>
              </a:tblGrid>
              <a:tr h="3128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 dirty="0" smtClean="0">
                          <a:effectLst/>
                        </a:rPr>
                        <a:t>CUBETA</a:t>
                      </a:r>
                      <a:endParaRPr lang="es-ES" sz="1100" dirty="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 dirty="0">
                          <a:effectLst/>
                        </a:rPr>
                        <a:t>40 ml</a:t>
                      </a:r>
                      <a:endParaRPr lang="es-ES" sz="1100" dirty="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3128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 dirty="0" smtClean="0">
                          <a:effectLst/>
                        </a:rPr>
                        <a:t>2CM DE LA SUPERFÍCIE</a:t>
                      </a:r>
                      <a:endParaRPr lang="es-ES" sz="1100" dirty="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 dirty="0">
                          <a:effectLst/>
                        </a:rPr>
                        <a:t>25 ml</a:t>
                      </a:r>
                      <a:endParaRPr lang="es-ES" sz="1100" dirty="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3128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 dirty="0" smtClean="0">
                          <a:effectLst/>
                        </a:rPr>
                        <a:t>0,5CM DE PROFUNDITAT</a:t>
                      </a:r>
                      <a:endParaRPr lang="es-ES" sz="1100" dirty="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a-ES" sz="1100" dirty="0">
                          <a:effectLst/>
                        </a:rPr>
                        <a:t>6 ml </a:t>
                      </a:r>
                      <a:endParaRPr lang="es-ES" sz="1100" dirty="0">
                        <a:effectLst/>
                        <a:latin typeface="Calibri"/>
                        <a:ea typeface="MS Mincho"/>
                        <a:cs typeface="Arial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3 CuadroTexto"/>
          <p:cNvSpPr txBox="1"/>
          <p:nvPr/>
        </p:nvSpPr>
        <p:spPr>
          <a:xfrm>
            <a:off x="3972772" y="739686"/>
            <a:ext cx="41746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5. </a:t>
            </a:r>
            <a:r>
              <a:rPr lang="ca-E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VOLUMS ADDICIONALS</a:t>
            </a:r>
            <a:endParaRPr lang="ca-E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72" name="71 Imagen" descr="F:\PROJECTE DE RECERCA\IMATGES\131CANON\IMG_0572.JPG"/>
          <p:cNvPicPr/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2020" y="4215624"/>
            <a:ext cx="2353310" cy="1813075"/>
          </a:xfrm>
          <a:prstGeom prst="rect">
            <a:avLst/>
          </a:prstGeom>
          <a:noFill/>
          <a:ln w="22225">
            <a:solidFill>
              <a:schemeClr val="tx1"/>
            </a:solidFill>
          </a:ln>
        </p:spPr>
      </p:pic>
      <p:sp>
        <p:nvSpPr>
          <p:cNvPr id="5" name="4 CuadroTexto"/>
          <p:cNvSpPr txBox="1"/>
          <p:nvPr/>
        </p:nvSpPr>
        <p:spPr>
          <a:xfrm>
            <a:off x="646776" y="3673367"/>
            <a:ext cx="46819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6. ABOCAR TERRA I SEMBRAR LES LLAVORS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6270912" y="3673367"/>
            <a:ext cx="23685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7. </a:t>
            </a:r>
            <a:r>
              <a:rPr lang="ca-E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SEGUIMENT DIARI</a:t>
            </a:r>
            <a:endParaRPr lang="ca-E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5844448" y="4214421"/>
            <a:ext cx="2978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>
              <a:buFont typeface="Wingdings" pitchFamily="2" charset="2"/>
              <a:buChar char="§"/>
            </a:pPr>
            <a:r>
              <a:rPr lang="ca-ES" sz="1600" dirty="0"/>
              <a:t>Reg </a:t>
            </a:r>
            <a:r>
              <a:rPr lang="ca-ES" sz="1600" dirty="0" smtClean="0"/>
              <a:t>(</a:t>
            </a:r>
            <a:r>
              <a:rPr lang="ca-ES" sz="1600" dirty="0"/>
              <a:t>2ml d’aigua) </a:t>
            </a:r>
          </a:p>
          <a:p>
            <a:pPr marL="800100" lvl="1" indent="-342900">
              <a:buFont typeface="Wingdings" pitchFamily="2" charset="2"/>
              <a:buChar char="§"/>
            </a:pPr>
            <a:r>
              <a:rPr lang="ca-ES" sz="1600" dirty="0"/>
              <a:t>Obtenció </a:t>
            </a:r>
            <a:r>
              <a:rPr lang="ca-ES" sz="1600" dirty="0" smtClean="0"/>
              <a:t>de dades</a:t>
            </a:r>
            <a:endParaRPr lang="ca-ES" sz="1600" dirty="0"/>
          </a:p>
        </p:txBody>
      </p:sp>
      <p:sp>
        <p:nvSpPr>
          <p:cNvPr id="25" name="24 Rectángulo redondeado"/>
          <p:cNvSpPr/>
          <p:nvPr/>
        </p:nvSpPr>
        <p:spPr>
          <a:xfrm>
            <a:off x="5338950" y="2625154"/>
            <a:ext cx="1010996" cy="755925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cxnSp>
        <p:nvCxnSpPr>
          <p:cNvPr id="27" name="26 Conector recto"/>
          <p:cNvCxnSpPr/>
          <p:nvPr/>
        </p:nvCxnSpPr>
        <p:spPr>
          <a:xfrm rot="10800000" flipH="1">
            <a:off x="5338950" y="2766627"/>
            <a:ext cx="101099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28 Conector recto"/>
          <p:cNvCxnSpPr/>
          <p:nvPr/>
        </p:nvCxnSpPr>
        <p:spPr>
          <a:xfrm rot="10800000" flipH="1">
            <a:off x="5349456" y="3076687"/>
            <a:ext cx="101099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029442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9" name="Straight Connector 2"/>
          <p:cNvCxnSpPr/>
          <p:nvPr/>
        </p:nvCxnSpPr>
        <p:spPr>
          <a:xfrm>
            <a:off x="433388" y="6365875"/>
            <a:ext cx="8348662" cy="0"/>
          </a:xfrm>
          <a:prstGeom prst="line">
            <a:avLst/>
          </a:prstGeom>
          <a:ln>
            <a:solidFill>
              <a:srgbClr val="00B05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19"/>
          <p:cNvCxnSpPr/>
          <p:nvPr/>
        </p:nvCxnSpPr>
        <p:spPr>
          <a:xfrm>
            <a:off x="433388" y="479425"/>
            <a:ext cx="8348662" cy="0"/>
          </a:xfrm>
          <a:prstGeom prst="line">
            <a:avLst/>
          </a:prstGeom>
          <a:ln>
            <a:solidFill>
              <a:srgbClr val="00B05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Conector recto 55"/>
          <p:cNvCxnSpPr/>
          <p:nvPr/>
        </p:nvCxnSpPr>
        <p:spPr>
          <a:xfrm rot="10800000">
            <a:off x="678659" y="2508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Elipse 57"/>
          <p:cNvSpPr/>
          <p:nvPr/>
        </p:nvSpPr>
        <p:spPr>
          <a:xfrm>
            <a:off x="463948" y="142875"/>
            <a:ext cx="223441" cy="223838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59" name="Elipse 58"/>
          <p:cNvSpPr/>
          <p:nvPr/>
        </p:nvSpPr>
        <p:spPr>
          <a:xfrm>
            <a:off x="829668" y="138905"/>
            <a:ext cx="223441" cy="223838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cxnSp>
        <p:nvCxnSpPr>
          <p:cNvPr id="61" name="Conector recto 60"/>
          <p:cNvCxnSpPr/>
          <p:nvPr/>
        </p:nvCxnSpPr>
        <p:spPr>
          <a:xfrm rot="10800000">
            <a:off x="1046959" y="2635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Conector recto 61"/>
          <p:cNvCxnSpPr/>
          <p:nvPr/>
        </p:nvCxnSpPr>
        <p:spPr>
          <a:xfrm rot="10800000">
            <a:off x="1415259" y="2508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Elipse 62"/>
          <p:cNvSpPr/>
          <p:nvPr/>
        </p:nvSpPr>
        <p:spPr>
          <a:xfrm>
            <a:off x="1200548" y="142875"/>
            <a:ext cx="223441" cy="223838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64" name="Elipse 63"/>
          <p:cNvSpPr/>
          <p:nvPr/>
        </p:nvSpPr>
        <p:spPr>
          <a:xfrm>
            <a:off x="1566268" y="138905"/>
            <a:ext cx="223441" cy="223838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cxnSp>
        <p:nvCxnSpPr>
          <p:cNvPr id="65" name="Conector recto 64"/>
          <p:cNvCxnSpPr/>
          <p:nvPr/>
        </p:nvCxnSpPr>
        <p:spPr>
          <a:xfrm rot="10800000">
            <a:off x="1783559" y="2635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Elipse 65"/>
          <p:cNvSpPr/>
          <p:nvPr/>
        </p:nvSpPr>
        <p:spPr>
          <a:xfrm>
            <a:off x="1924448" y="142875"/>
            <a:ext cx="223441" cy="223838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17" name="TextBox 18"/>
          <p:cNvSpPr txBox="1">
            <a:spLocks noChangeArrowheads="1"/>
          </p:cNvSpPr>
          <p:nvPr/>
        </p:nvSpPr>
        <p:spPr bwMode="auto">
          <a:xfrm>
            <a:off x="6270912" y="95250"/>
            <a:ext cx="260321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600" b="1" dirty="0">
                <a:latin typeface="+mn-lt"/>
                <a:cs typeface="Arial"/>
              </a:rPr>
              <a:t>|</a:t>
            </a:r>
            <a:r>
              <a:rPr lang="en-US" sz="1600" b="1" dirty="0" smtClean="0">
                <a:latin typeface="+mn-lt"/>
                <a:cs typeface="Arial"/>
              </a:rPr>
              <a:t> </a:t>
            </a:r>
            <a:r>
              <a:rPr lang="es-ES_tradnl" sz="1600" b="1" dirty="0" smtClean="0">
                <a:latin typeface="+mn-lt"/>
                <a:cs typeface="Arial"/>
              </a:rPr>
              <a:t>DISSENY DE L’EXPERIMENT</a:t>
            </a:r>
            <a:endParaRPr lang="es-ES_tradnl" sz="1600" b="1" dirty="0">
              <a:latin typeface="+mn-lt"/>
              <a:cs typeface="Arial"/>
            </a:endParaRPr>
          </a:p>
        </p:txBody>
      </p:sp>
      <p:sp>
        <p:nvSpPr>
          <p:cNvPr id="15" name="Rectángulo 18"/>
          <p:cNvSpPr/>
          <p:nvPr/>
        </p:nvSpPr>
        <p:spPr>
          <a:xfrm>
            <a:off x="463948" y="674995"/>
            <a:ext cx="8318102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endParaRPr lang="ca-ES" sz="1400" b="1" dirty="0" smtClean="0">
              <a:solidFill>
                <a:srgbClr val="7F7F7F"/>
              </a:solidFill>
              <a:latin typeface="Arial"/>
              <a:ea typeface="Swift"/>
              <a:cs typeface="Arial"/>
            </a:endParaRPr>
          </a:p>
          <a:p>
            <a:pPr lvl="1"/>
            <a:endParaRPr lang="en-GB" sz="2000" dirty="0">
              <a:latin typeface="+mn-lt"/>
            </a:endParaRPr>
          </a:p>
          <a:p>
            <a:pPr marL="342900" indent="-342900">
              <a:buFont typeface="Courier New" pitchFamily="49" charset="0"/>
              <a:buChar char="o"/>
            </a:pPr>
            <a:r>
              <a:rPr lang="en-GB" sz="2000" dirty="0" smtClean="0">
                <a:latin typeface="+mn-lt"/>
              </a:rPr>
              <a:t>Material</a:t>
            </a:r>
            <a:r>
              <a:rPr lang="ca-ES" sz="2000" dirty="0" smtClean="0">
                <a:latin typeface="+mn-lt"/>
              </a:rPr>
              <a:t> utilitzat </a:t>
            </a:r>
          </a:p>
          <a:p>
            <a:pPr marL="800100" lvl="1" indent="-342900">
              <a:buFont typeface="Wingdings" pitchFamily="2" charset="2"/>
              <a:buChar char="§"/>
            </a:pPr>
            <a:endParaRPr lang="ca-ES" sz="2000" dirty="0" smtClean="0">
              <a:latin typeface="+mn-lt"/>
            </a:endParaRPr>
          </a:p>
          <a:p>
            <a:pPr marL="800100" lvl="1" indent="-342900">
              <a:buFont typeface="Wingdings" pitchFamily="2" charset="2"/>
              <a:buChar char="§"/>
            </a:pPr>
            <a:r>
              <a:rPr lang="ca-ES" sz="2000" dirty="0" smtClean="0">
                <a:latin typeface="+mn-lt"/>
              </a:rPr>
              <a:t>Terra</a:t>
            </a:r>
          </a:p>
          <a:p>
            <a:pPr marL="800100" lvl="1" indent="-342900">
              <a:buFont typeface="Wingdings" pitchFamily="2" charset="2"/>
              <a:buChar char="§"/>
            </a:pPr>
            <a:r>
              <a:rPr lang="ca-ES" sz="2000" dirty="0" smtClean="0">
                <a:latin typeface="+mn-lt"/>
              </a:rPr>
              <a:t>Llavors</a:t>
            </a:r>
          </a:p>
          <a:p>
            <a:pPr marL="800100" lvl="1" indent="-342900">
              <a:buFont typeface="Wingdings" pitchFamily="2" charset="2"/>
              <a:buChar char="§"/>
            </a:pPr>
            <a:r>
              <a:rPr lang="ca-ES" sz="2000" dirty="0" smtClean="0">
                <a:latin typeface="+mn-lt"/>
              </a:rPr>
              <a:t>Safates (10 x 5)</a:t>
            </a:r>
          </a:p>
          <a:p>
            <a:pPr marL="800100" lvl="1" indent="-342900">
              <a:buFont typeface="Wingdings" pitchFamily="2" charset="2"/>
              <a:buChar char="§"/>
            </a:pPr>
            <a:r>
              <a:rPr lang="ca-ES" sz="2000" dirty="0" smtClean="0">
                <a:latin typeface="+mn-lt"/>
              </a:rPr>
              <a:t>Cola</a:t>
            </a:r>
          </a:p>
          <a:p>
            <a:pPr marL="800100" lvl="1" indent="-342900">
              <a:buFont typeface="Wingdings" pitchFamily="2" charset="2"/>
              <a:buChar char="§"/>
            </a:pPr>
            <a:r>
              <a:rPr lang="ca-ES" sz="2000" dirty="0" smtClean="0">
                <a:latin typeface="+mn-lt"/>
              </a:rPr>
              <a:t>Potets</a:t>
            </a:r>
          </a:p>
          <a:p>
            <a:pPr marL="800100" lvl="1" indent="-342900">
              <a:buFont typeface="Wingdings" pitchFamily="2" charset="2"/>
              <a:buChar char="§"/>
            </a:pPr>
            <a:r>
              <a:rPr lang="ca-ES" sz="2000" dirty="0" smtClean="0">
                <a:latin typeface="+mn-lt"/>
              </a:rPr>
              <a:t>Tros de roba</a:t>
            </a:r>
          </a:p>
          <a:p>
            <a:pPr marL="800100" lvl="1" indent="-342900">
              <a:buFont typeface="Wingdings" pitchFamily="2" charset="2"/>
              <a:buChar char="§"/>
            </a:pPr>
            <a:r>
              <a:rPr lang="ca-ES" sz="2000" dirty="0" smtClean="0">
                <a:latin typeface="+mn-lt"/>
              </a:rPr>
              <a:t>Xeringa</a:t>
            </a:r>
            <a:endParaRPr lang="ca-ES" sz="2000" dirty="0">
              <a:latin typeface="+mn-lt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1056" y="1824312"/>
            <a:ext cx="3633801" cy="2721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3"/>
          <p:cNvSpPr txBox="1">
            <a:spLocks noChangeArrowheads="1"/>
          </p:cNvSpPr>
          <p:nvPr/>
        </p:nvSpPr>
        <p:spPr bwMode="auto">
          <a:xfrm>
            <a:off x="239453" y="6444377"/>
            <a:ext cx="81464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400" dirty="0" smtClean="0">
                <a:latin typeface="+mn-lt"/>
                <a:cs typeface="Arial"/>
              </a:rPr>
              <a:t>11 de 24</a:t>
            </a:r>
            <a:endParaRPr lang="en-US" sz="1400" dirty="0">
              <a:latin typeface="+mn-lt"/>
              <a:cs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00758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 1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777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19"/>
          <p:cNvCxnSpPr/>
          <p:nvPr/>
        </p:nvCxnSpPr>
        <p:spPr>
          <a:xfrm>
            <a:off x="433388" y="479425"/>
            <a:ext cx="8348662" cy="0"/>
          </a:xfrm>
          <a:prstGeom prst="line">
            <a:avLst/>
          </a:prstGeom>
          <a:ln>
            <a:solidFill>
              <a:srgbClr val="00B05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"/>
          <p:cNvCxnSpPr/>
          <p:nvPr/>
        </p:nvCxnSpPr>
        <p:spPr>
          <a:xfrm>
            <a:off x="433388" y="6365875"/>
            <a:ext cx="8348662" cy="0"/>
          </a:xfrm>
          <a:prstGeom prst="line">
            <a:avLst/>
          </a:prstGeom>
          <a:ln>
            <a:solidFill>
              <a:srgbClr val="00B05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Elipse 20"/>
          <p:cNvSpPr/>
          <p:nvPr/>
        </p:nvSpPr>
        <p:spPr>
          <a:xfrm>
            <a:off x="3519375" y="3132856"/>
            <a:ext cx="1209485" cy="1197213"/>
          </a:xfrm>
          <a:prstGeom prst="ellipse">
            <a:avLst/>
          </a:prstGeom>
          <a:solidFill>
            <a:schemeClr val="bg2"/>
          </a:solidFill>
          <a:ln w="38100">
            <a:solidFill>
              <a:srgbClr val="00B050">
                <a:alpha val="6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>
              <a:solidFill>
                <a:srgbClr val="660066"/>
              </a:solidFill>
            </a:endParaRPr>
          </a:p>
        </p:txBody>
      </p:sp>
      <p:sp>
        <p:nvSpPr>
          <p:cNvPr id="22" name="Elipse 21"/>
          <p:cNvSpPr/>
          <p:nvPr/>
        </p:nvSpPr>
        <p:spPr>
          <a:xfrm>
            <a:off x="2013913" y="2201293"/>
            <a:ext cx="1209485" cy="1197212"/>
          </a:xfrm>
          <a:prstGeom prst="ellipse">
            <a:avLst/>
          </a:prstGeom>
          <a:solidFill>
            <a:schemeClr val="bg2"/>
          </a:solidFill>
          <a:ln w="38100">
            <a:solidFill>
              <a:srgbClr val="00B050">
                <a:alpha val="6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>
              <a:solidFill>
                <a:srgbClr val="660066"/>
              </a:solidFill>
            </a:endParaRPr>
          </a:p>
        </p:txBody>
      </p:sp>
      <p:sp>
        <p:nvSpPr>
          <p:cNvPr id="33" name="Elipse 32"/>
          <p:cNvSpPr/>
          <p:nvPr/>
        </p:nvSpPr>
        <p:spPr>
          <a:xfrm>
            <a:off x="5015700" y="4033907"/>
            <a:ext cx="1209485" cy="1197213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>
                <a:alpha val="6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cxnSp>
        <p:nvCxnSpPr>
          <p:cNvPr id="34" name="Conector recto 33"/>
          <p:cNvCxnSpPr/>
          <p:nvPr/>
        </p:nvCxnSpPr>
        <p:spPr>
          <a:xfrm rot="10800000">
            <a:off x="6141142" y="4949316"/>
            <a:ext cx="473198" cy="283597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Elipse 34"/>
          <p:cNvSpPr/>
          <p:nvPr/>
        </p:nvSpPr>
        <p:spPr>
          <a:xfrm>
            <a:off x="6524815" y="4924187"/>
            <a:ext cx="1209485" cy="1197213"/>
          </a:xfrm>
          <a:prstGeom prst="ellipse">
            <a:avLst/>
          </a:prstGeom>
          <a:noFill/>
          <a:ln w="38100">
            <a:solidFill>
              <a:srgbClr val="00B050">
                <a:alpha val="6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cxnSp>
        <p:nvCxnSpPr>
          <p:cNvPr id="37" name="Conector recto 36"/>
          <p:cNvCxnSpPr/>
          <p:nvPr/>
        </p:nvCxnSpPr>
        <p:spPr>
          <a:xfrm rot="10800000">
            <a:off x="4644102" y="4017962"/>
            <a:ext cx="473198" cy="283597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ector recto 37"/>
          <p:cNvCxnSpPr/>
          <p:nvPr/>
        </p:nvCxnSpPr>
        <p:spPr>
          <a:xfrm rot="10800000">
            <a:off x="3135077" y="3111386"/>
            <a:ext cx="473198" cy="283597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cto 38"/>
          <p:cNvCxnSpPr/>
          <p:nvPr/>
        </p:nvCxnSpPr>
        <p:spPr>
          <a:xfrm rot="10800000">
            <a:off x="1667715" y="2158216"/>
            <a:ext cx="473198" cy="283597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Elipse 40"/>
          <p:cNvSpPr/>
          <p:nvPr/>
        </p:nvSpPr>
        <p:spPr>
          <a:xfrm>
            <a:off x="523470" y="1323597"/>
            <a:ext cx="1209485" cy="1197212"/>
          </a:xfrm>
          <a:prstGeom prst="ellipse">
            <a:avLst/>
          </a:prstGeom>
          <a:solidFill>
            <a:schemeClr val="bg2"/>
          </a:solidFill>
          <a:ln w="38100">
            <a:solidFill>
              <a:srgbClr val="00B050">
                <a:alpha val="6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43" name="Rectángulo 42"/>
          <p:cNvSpPr/>
          <p:nvPr/>
        </p:nvSpPr>
        <p:spPr>
          <a:xfrm>
            <a:off x="318654" y="76380"/>
            <a:ext cx="1822259" cy="369332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es-E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a-ES" b="1" dirty="0" smtClean="0">
                <a:cs typeface="Arial"/>
              </a:rPr>
              <a:t>Sortida a la llum</a:t>
            </a:r>
            <a:endParaRPr lang="en-US" b="1" dirty="0">
              <a:cs typeface="Arial"/>
            </a:endParaRPr>
          </a:p>
        </p:txBody>
      </p:sp>
      <p:sp>
        <p:nvSpPr>
          <p:cNvPr id="26" name="Rectángulo 44"/>
          <p:cNvSpPr>
            <a:spLocks noChangeArrowheads="1"/>
          </p:cNvSpPr>
          <p:nvPr/>
        </p:nvSpPr>
        <p:spPr bwMode="auto">
          <a:xfrm>
            <a:off x="1667714" y="1004689"/>
            <a:ext cx="267887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1600" b="1" dirty="0" smtClean="0">
                <a:latin typeface="+mn-lt"/>
                <a:ea typeface="Swift"/>
                <a:cs typeface="Arial"/>
              </a:rPr>
              <a:t>PLANTEJAMENT DEL TREBALL</a:t>
            </a:r>
            <a:endParaRPr lang="ca-ES" sz="1600" dirty="0">
              <a:latin typeface="+mn-lt"/>
              <a:cs typeface="Arial"/>
            </a:endParaRPr>
          </a:p>
        </p:txBody>
      </p:sp>
      <p:sp>
        <p:nvSpPr>
          <p:cNvPr id="32" name="Rectángulo 46"/>
          <p:cNvSpPr>
            <a:spLocks noChangeArrowheads="1"/>
          </p:cNvSpPr>
          <p:nvPr/>
        </p:nvSpPr>
        <p:spPr bwMode="auto">
          <a:xfrm>
            <a:off x="3135076" y="1991520"/>
            <a:ext cx="259635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1600" b="1" dirty="0" smtClean="0">
                <a:latin typeface="+mn-lt"/>
                <a:cs typeface="Arial"/>
              </a:rPr>
              <a:t>INFORMACIÓ DOCUMENTAL</a:t>
            </a:r>
            <a:endParaRPr lang="ca-ES" sz="1600" dirty="0">
              <a:latin typeface="+mn-lt"/>
              <a:cs typeface="Arial"/>
            </a:endParaRPr>
          </a:p>
        </p:txBody>
      </p:sp>
      <p:sp>
        <p:nvSpPr>
          <p:cNvPr id="36" name="Rectángulo 26"/>
          <p:cNvSpPr>
            <a:spLocks noChangeArrowheads="1"/>
          </p:cNvSpPr>
          <p:nvPr/>
        </p:nvSpPr>
        <p:spPr bwMode="auto">
          <a:xfrm>
            <a:off x="4584305" y="2957497"/>
            <a:ext cx="245894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a-ES" sz="1600" b="1" dirty="0">
                <a:latin typeface="+mn-lt"/>
                <a:ea typeface="Swift"/>
                <a:cs typeface="Arial"/>
              </a:rPr>
              <a:t>DISSENY DE L’EXPERIMENT</a:t>
            </a:r>
          </a:p>
        </p:txBody>
      </p:sp>
      <p:sp>
        <p:nvSpPr>
          <p:cNvPr id="40" name="Rectángulo 49"/>
          <p:cNvSpPr>
            <a:spLocks noChangeArrowheads="1"/>
          </p:cNvSpPr>
          <p:nvPr/>
        </p:nvSpPr>
        <p:spPr bwMode="auto">
          <a:xfrm>
            <a:off x="6047856" y="3896885"/>
            <a:ext cx="198195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_tradnl" sz="1600" b="1" dirty="0" smtClean="0">
                <a:latin typeface="+mn-lt"/>
                <a:ea typeface="Swift"/>
                <a:cs typeface="Arial"/>
              </a:rPr>
              <a:t>ANÀLISI ESTADÍSTICA</a:t>
            </a:r>
            <a:endParaRPr lang="ca-ES" sz="1600" dirty="0">
              <a:latin typeface="+mn-lt"/>
              <a:cs typeface="Arial"/>
            </a:endParaRPr>
          </a:p>
        </p:txBody>
      </p:sp>
      <p:sp>
        <p:nvSpPr>
          <p:cNvPr id="45" name="Rectángulo 28"/>
          <p:cNvSpPr>
            <a:spLocks noChangeArrowheads="1"/>
          </p:cNvSpPr>
          <p:nvPr/>
        </p:nvSpPr>
        <p:spPr bwMode="auto">
          <a:xfrm>
            <a:off x="7556500" y="4698253"/>
            <a:ext cx="15875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_tradnl" sz="1600" b="1" dirty="0" smtClean="0">
                <a:latin typeface="+mn-lt"/>
                <a:ea typeface="Swift"/>
                <a:cs typeface="Arial"/>
              </a:rPr>
              <a:t>CONCLUSIONS</a:t>
            </a:r>
            <a:endParaRPr lang="ca-ES" sz="1600" dirty="0">
              <a:latin typeface="+mn-lt"/>
              <a:cs typeface="Arial"/>
            </a:endParaRPr>
          </a:p>
        </p:txBody>
      </p:sp>
      <p:sp>
        <p:nvSpPr>
          <p:cNvPr id="25" name="TextBox 18"/>
          <p:cNvSpPr txBox="1">
            <a:spLocks noChangeArrowheads="1"/>
          </p:cNvSpPr>
          <p:nvPr/>
        </p:nvSpPr>
        <p:spPr bwMode="auto">
          <a:xfrm>
            <a:off x="6581895" y="95250"/>
            <a:ext cx="22922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b="1" dirty="0">
                <a:latin typeface="+mn-lt"/>
                <a:cs typeface="Arial"/>
              </a:rPr>
              <a:t>|</a:t>
            </a:r>
            <a:r>
              <a:rPr lang="en-US" b="1" dirty="0" smtClean="0">
                <a:latin typeface="+mn-lt"/>
                <a:cs typeface="Arial"/>
              </a:rPr>
              <a:t> </a:t>
            </a:r>
            <a:r>
              <a:rPr lang="es-ES_tradnl" b="1" dirty="0" smtClean="0">
                <a:latin typeface="+mn-lt"/>
                <a:cs typeface="Arial"/>
              </a:rPr>
              <a:t>ANÀLISI I RESULTATS</a:t>
            </a:r>
            <a:endParaRPr lang="es-ES_tradnl" b="1" dirty="0">
              <a:latin typeface="+mn-lt"/>
              <a:cs typeface="Arial"/>
            </a:endParaRPr>
          </a:p>
        </p:txBody>
      </p:sp>
      <p:sp>
        <p:nvSpPr>
          <p:cNvPr id="27" name="TextBox 3"/>
          <p:cNvSpPr txBox="1">
            <a:spLocks noChangeArrowheads="1"/>
          </p:cNvSpPr>
          <p:nvPr/>
        </p:nvSpPr>
        <p:spPr bwMode="auto">
          <a:xfrm>
            <a:off x="239453" y="6444377"/>
            <a:ext cx="81464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400" dirty="0" smtClean="0">
                <a:latin typeface="+mn-lt"/>
                <a:cs typeface="Arial"/>
              </a:rPr>
              <a:t>12 de 24</a:t>
            </a:r>
            <a:endParaRPr lang="en-US" sz="1400" dirty="0">
              <a:latin typeface="+mn-lt"/>
              <a:cs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14759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Gráfico"/>
          <p:cNvGraphicFramePr/>
          <p:nvPr>
            <p:extLst>
              <p:ext uri="{D42A27DB-BD31-4B8C-83A1-F6EECF244321}">
                <p14:modId xmlns="" xmlns:p14="http://schemas.microsoft.com/office/powerpoint/2010/main" val="2213078052"/>
              </p:ext>
            </p:extLst>
          </p:nvPr>
        </p:nvGraphicFramePr>
        <p:xfrm>
          <a:off x="1053109" y="1477882"/>
          <a:ext cx="6085649" cy="31896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1046959" y="731543"/>
            <a:ext cx="2433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ANÀLISI GENERAL</a:t>
            </a:r>
          </a:p>
        </p:txBody>
      </p:sp>
      <p:sp>
        <p:nvSpPr>
          <p:cNvPr id="3" name="2 CuadroTexto"/>
          <p:cNvSpPr txBox="1"/>
          <p:nvPr/>
        </p:nvSpPr>
        <p:spPr>
          <a:xfrm>
            <a:off x="1193802" y="4959010"/>
            <a:ext cx="65682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dirty="0" smtClean="0">
                <a:latin typeface="+mn-lt"/>
              </a:rPr>
              <a:t>Aquest gràfic ens mostra el nombre total de llavors germinades per cada dia. </a:t>
            </a:r>
            <a:r>
              <a:rPr lang="ca-ES" dirty="0">
                <a:latin typeface="+mn-lt"/>
              </a:rPr>
              <a:t>S</a:t>
            </a:r>
            <a:r>
              <a:rPr lang="ca-ES" dirty="0" smtClean="0">
                <a:latin typeface="+mn-lt"/>
              </a:rPr>
              <a:t>’hi observen les diferents fases de la germinació en relació al temps.</a:t>
            </a:r>
            <a:endParaRPr lang="ca-ES" dirty="0">
              <a:latin typeface="+mn-lt"/>
            </a:endParaRPr>
          </a:p>
        </p:txBody>
      </p:sp>
      <p:cxnSp>
        <p:nvCxnSpPr>
          <p:cNvPr id="6" name="Straight Connector 19"/>
          <p:cNvCxnSpPr/>
          <p:nvPr/>
        </p:nvCxnSpPr>
        <p:spPr>
          <a:xfrm>
            <a:off x="433388" y="479425"/>
            <a:ext cx="8348662" cy="0"/>
          </a:xfrm>
          <a:prstGeom prst="line">
            <a:avLst/>
          </a:prstGeom>
          <a:ln>
            <a:solidFill>
              <a:srgbClr val="00B05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2"/>
          <p:cNvCxnSpPr/>
          <p:nvPr/>
        </p:nvCxnSpPr>
        <p:spPr>
          <a:xfrm>
            <a:off x="433388" y="6365875"/>
            <a:ext cx="8348662" cy="0"/>
          </a:xfrm>
          <a:prstGeom prst="line">
            <a:avLst/>
          </a:prstGeom>
          <a:ln>
            <a:solidFill>
              <a:srgbClr val="00B05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55"/>
          <p:cNvCxnSpPr/>
          <p:nvPr/>
        </p:nvCxnSpPr>
        <p:spPr>
          <a:xfrm rot="10800000">
            <a:off x="678659" y="2508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Elipse 57"/>
          <p:cNvSpPr/>
          <p:nvPr/>
        </p:nvSpPr>
        <p:spPr>
          <a:xfrm>
            <a:off x="463948" y="142875"/>
            <a:ext cx="223441" cy="223838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10" name="Elipse 58"/>
          <p:cNvSpPr/>
          <p:nvPr/>
        </p:nvSpPr>
        <p:spPr>
          <a:xfrm>
            <a:off x="829668" y="138905"/>
            <a:ext cx="223441" cy="223838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cxnSp>
        <p:nvCxnSpPr>
          <p:cNvPr id="11" name="Conector recto 60"/>
          <p:cNvCxnSpPr/>
          <p:nvPr/>
        </p:nvCxnSpPr>
        <p:spPr>
          <a:xfrm rot="10800000">
            <a:off x="1046959" y="2635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cto 61"/>
          <p:cNvCxnSpPr/>
          <p:nvPr/>
        </p:nvCxnSpPr>
        <p:spPr>
          <a:xfrm rot="10800000">
            <a:off x="1415259" y="2508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Elipse 62"/>
          <p:cNvSpPr/>
          <p:nvPr/>
        </p:nvSpPr>
        <p:spPr>
          <a:xfrm>
            <a:off x="1200548" y="142875"/>
            <a:ext cx="223441" cy="223838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14" name="Elipse 63"/>
          <p:cNvSpPr/>
          <p:nvPr/>
        </p:nvSpPr>
        <p:spPr>
          <a:xfrm>
            <a:off x="1566268" y="138905"/>
            <a:ext cx="223441" cy="223838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cxnSp>
        <p:nvCxnSpPr>
          <p:cNvPr id="15" name="Conector recto 64"/>
          <p:cNvCxnSpPr/>
          <p:nvPr/>
        </p:nvCxnSpPr>
        <p:spPr>
          <a:xfrm rot="10800000">
            <a:off x="1783559" y="2635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Elipse 65"/>
          <p:cNvSpPr/>
          <p:nvPr/>
        </p:nvSpPr>
        <p:spPr>
          <a:xfrm>
            <a:off x="1924448" y="142875"/>
            <a:ext cx="223441" cy="223838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17" name="TextBox 18"/>
          <p:cNvSpPr txBox="1">
            <a:spLocks noChangeArrowheads="1"/>
          </p:cNvSpPr>
          <p:nvPr/>
        </p:nvSpPr>
        <p:spPr bwMode="auto">
          <a:xfrm>
            <a:off x="6857739" y="95250"/>
            <a:ext cx="201638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600" b="1" dirty="0" smtClean="0">
                <a:latin typeface="+mn-lt"/>
                <a:cs typeface="Arial"/>
              </a:rPr>
              <a:t>|ÀNALISI I RESULTATS</a:t>
            </a:r>
            <a:endParaRPr lang="es-ES_tradnl" sz="1600" b="1" dirty="0">
              <a:latin typeface="+mn-lt"/>
              <a:cs typeface="Arial"/>
            </a:endParaRPr>
          </a:p>
        </p:txBody>
      </p:sp>
      <p:sp>
        <p:nvSpPr>
          <p:cNvPr id="19" name="TextBox 3"/>
          <p:cNvSpPr txBox="1">
            <a:spLocks noChangeArrowheads="1"/>
          </p:cNvSpPr>
          <p:nvPr/>
        </p:nvSpPr>
        <p:spPr bwMode="auto">
          <a:xfrm>
            <a:off x="239453" y="6444377"/>
            <a:ext cx="81464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400" dirty="0" smtClean="0">
                <a:latin typeface="+mn-lt"/>
                <a:cs typeface="Arial"/>
              </a:rPr>
              <a:t>13 de 24</a:t>
            </a:r>
            <a:endParaRPr lang="en-US" sz="1400" dirty="0">
              <a:latin typeface="+mn-lt"/>
              <a:cs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9760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1046959" y="731543"/>
            <a:ext cx="31151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ANÀLISI PROFUNDITATS</a:t>
            </a:r>
            <a:endParaRPr lang="ca-E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aphicFrame>
        <p:nvGraphicFramePr>
          <p:cNvPr id="6" name="Gràfic 5"/>
          <p:cNvGraphicFramePr/>
          <p:nvPr/>
        </p:nvGraphicFramePr>
        <p:xfrm>
          <a:off x="1646048" y="1442544"/>
          <a:ext cx="5811041" cy="39807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3 CuadroTexto"/>
          <p:cNvSpPr txBox="1"/>
          <p:nvPr/>
        </p:nvSpPr>
        <p:spPr>
          <a:xfrm>
            <a:off x="1646048" y="5722880"/>
            <a:ext cx="58110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En </a:t>
            </a:r>
            <a:r>
              <a:rPr lang="es-ES" dirty="0" err="1" smtClean="0"/>
              <a:t>aquest</a:t>
            </a:r>
            <a:r>
              <a:rPr lang="es-ES" dirty="0" smtClean="0"/>
              <a:t> </a:t>
            </a:r>
            <a:r>
              <a:rPr lang="es-ES" dirty="0" err="1" smtClean="0"/>
              <a:t>gràfic</a:t>
            </a:r>
            <a:r>
              <a:rPr lang="es-ES" dirty="0" smtClean="0"/>
              <a:t> </a:t>
            </a:r>
            <a:r>
              <a:rPr lang="es-ES" dirty="0" err="1" smtClean="0"/>
              <a:t>observem</a:t>
            </a:r>
            <a:r>
              <a:rPr lang="es-ES" dirty="0" smtClean="0"/>
              <a:t> el nombre de </a:t>
            </a:r>
            <a:r>
              <a:rPr lang="es-ES" dirty="0" err="1" smtClean="0"/>
              <a:t>repeticions</a:t>
            </a:r>
            <a:r>
              <a:rPr lang="es-ES" dirty="0" smtClean="0"/>
              <a:t> de cada </a:t>
            </a:r>
            <a:r>
              <a:rPr lang="es-ES" dirty="0" err="1" smtClean="0"/>
              <a:t>percentatge</a:t>
            </a:r>
            <a:r>
              <a:rPr lang="es-ES" dirty="0" smtClean="0"/>
              <a:t> de </a:t>
            </a:r>
            <a:r>
              <a:rPr lang="es-ES" dirty="0" err="1" smtClean="0"/>
              <a:t>llavors</a:t>
            </a:r>
            <a:r>
              <a:rPr lang="es-ES" dirty="0" smtClean="0"/>
              <a:t> </a:t>
            </a:r>
            <a:r>
              <a:rPr lang="es-ES" dirty="0" err="1" smtClean="0"/>
              <a:t>geminades</a:t>
            </a:r>
            <a:r>
              <a:rPr lang="es-ES" dirty="0" smtClean="0"/>
              <a:t> per </a:t>
            </a:r>
            <a:r>
              <a:rPr lang="es-ES" dirty="0" err="1" smtClean="0"/>
              <a:t>profunditat</a:t>
            </a:r>
            <a:r>
              <a:rPr lang="es-ES" dirty="0" smtClean="0"/>
              <a:t>.</a:t>
            </a:r>
            <a:endParaRPr lang="es-E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19"/>
          <p:cNvCxnSpPr/>
          <p:nvPr/>
        </p:nvCxnSpPr>
        <p:spPr>
          <a:xfrm>
            <a:off x="433388" y="479425"/>
            <a:ext cx="8348662" cy="0"/>
          </a:xfrm>
          <a:prstGeom prst="line">
            <a:avLst/>
          </a:prstGeom>
          <a:ln>
            <a:solidFill>
              <a:srgbClr val="00B05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"/>
          <p:cNvCxnSpPr/>
          <p:nvPr/>
        </p:nvCxnSpPr>
        <p:spPr>
          <a:xfrm>
            <a:off x="433388" y="6365875"/>
            <a:ext cx="8348662" cy="0"/>
          </a:xfrm>
          <a:prstGeom prst="line">
            <a:avLst/>
          </a:prstGeom>
          <a:ln>
            <a:solidFill>
              <a:srgbClr val="00B05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387" name="TextBox 18"/>
          <p:cNvSpPr txBox="1">
            <a:spLocks noChangeArrowheads="1"/>
          </p:cNvSpPr>
          <p:nvPr/>
        </p:nvSpPr>
        <p:spPr bwMode="auto">
          <a:xfrm>
            <a:off x="7929636" y="95250"/>
            <a:ext cx="94448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b="1" dirty="0" smtClean="0">
                <a:latin typeface="+mn-lt"/>
                <a:cs typeface="Arial"/>
              </a:rPr>
              <a:t>| </a:t>
            </a:r>
            <a:r>
              <a:rPr lang="es-ES_tradnl" b="1" dirty="0" smtClean="0">
                <a:latin typeface="+mn-lt"/>
                <a:cs typeface="Arial"/>
              </a:rPr>
              <a:t>ÍNDEX</a:t>
            </a:r>
            <a:endParaRPr lang="es-ES_tradnl" b="1" dirty="0">
              <a:latin typeface="+mn-lt"/>
              <a:cs typeface="Arial"/>
            </a:endParaRPr>
          </a:p>
        </p:txBody>
      </p:sp>
      <p:sp>
        <p:nvSpPr>
          <p:cNvPr id="21" name="Elipse 20"/>
          <p:cNvSpPr/>
          <p:nvPr/>
        </p:nvSpPr>
        <p:spPr>
          <a:xfrm>
            <a:off x="3519375" y="3132856"/>
            <a:ext cx="1209485" cy="1197213"/>
          </a:xfrm>
          <a:prstGeom prst="ellipse">
            <a:avLst/>
          </a:prstGeom>
          <a:noFill/>
          <a:ln w="38100">
            <a:solidFill>
              <a:srgbClr val="00B050">
                <a:alpha val="6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>
              <a:solidFill>
                <a:srgbClr val="660066"/>
              </a:solidFill>
            </a:endParaRPr>
          </a:p>
        </p:txBody>
      </p:sp>
      <p:sp>
        <p:nvSpPr>
          <p:cNvPr id="22" name="Elipse 21"/>
          <p:cNvSpPr/>
          <p:nvPr/>
        </p:nvSpPr>
        <p:spPr>
          <a:xfrm>
            <a:off x="2013913" y="2201293"/>
            <a:ext cx="1209485" cy="1197212"/>
          </a:xfrm>
          <a:prstGeom prst="ellipse">
            <a:avLst/>
          </a:prstGeom>
          <a:noFill/>
          <a:ln w="38100">
            <a:solidFill>
              <a:srgbClr val="00B050">
                <a:alpha val="6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>
              <a:solidFill>
                <a:srgbClr val="660066"/>
              </a:solidFill>
            </a:endParaRPr>
          </a:p>
        </p:txBody>
      </p:sp>
      <p:sp>
        <p:nvSpPr>
          <p:cNvPr id="33" name="Elipse 32"/>
          <p:cNvSpPr/>
          <p:nvPr/>
        </p:nvSpPr>
        <p:spPr>
          <a:xfrm>
            <a:off x="5015700" y="4033907"/>
            <a:ext cx="1209485" cy="1197213"/>
          </a:xfrm>
          <a:prstGeom prst="ellipse">
            <a:avLst/>
          </a:prstGeom>
          <a:noFill/>
          <a:ln w="38100">
            <a:solidFill>
              <a:srgbClr val="00B050">
                <a:alpha val="6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cxnSp>
        <p:nvCxnSpPr>
          <p:cNvPr id="34" name="Conector recto 33"/>
          <p:cNvCxnSpPr/>
          <p:nvPr/>
        </p:nvCxnSpPr>
        <p:spPr>
          <a:xfrm rot="10800000">
            <a:off x="6141142" y="4949316"/>
            <a:ext cx="473198" cy="283597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Elipse 34"/>
          <p:cNvSpPr/>
          <p:nvPr/>
        </p:nvSpPr>
        <p:spPr>
          <a:xfrm>
            <a:off x="6524815" y="4924187"/>
            <a:ext cx="1209485" cy="1197213"/>
          </a:xfrm>
          <a:prstGeom prst="ellipse">
            <a:avLst/>
          </a:prstGeom>
          <a:noFill/>
          <a:ln w="38100">
            <a:solidFill>
              <a:srgbClr val="00B050">
                <a:alpha val="6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cxnSp>
        <p:nvCxnSpPr>
          <p:cNvPr id="37" name="Conector recto 36"/>
          <p:cNvCxnSpPr/>
          <p:nvPr/>
        </p:nvCxnSpPr>
        <p:spPr>
          <a:xfrm rot="10800000">
            <a:off x="4644102" y="4017962"/>
            <a:ext cx="473198" cy="283597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ector recto 37"/>
          <p:cNvCxnSpPr/>
          <p:nvPr/>
        </p:nvCxnSpPr>
        <p:spPr>
          <a:xfrm rot="10800000">
            <a:off x="3135077" y="3111386"/>
            <a:ext cx="473198" cy="283597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cto 38"/>
          <p:cNvCxnSpPr/>
          <p:nvPr/>
        </p:nvCxnSpPr>
        <p:spPr>
          <a:xfrm rot="10800000">
            <a:off x="1667715" y="2158216"/>
            <a:ext cx="473198" cy="283597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Elipse 40"/>
          <p:cNvSpPr/>
          <p:nvPr/>
        </p:nvSpPr>
        <p:spPr>
          <a:xfrm>
            <a:off x="523470" y="1323597"/>
            <a:ext cx="1209485" cy="1197212"/>
          </a:xfrm>
          <a:prstGeom prst="ellipse">
            <a:avLst/>
          </a:prstGeom>
          <a:noFill/>
          <a:ln w="38100">
            <a:solidFill>
              <a:srgbClr val="00B050">
                <a:alpha val="6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42" name="TextBox 3"/>
          <p:cNvSpPr txBox="1">
            <a:spLocks noChangeArrowheads="1"/>
          </p:cNvSpPr>
          <p:nvPr/>
        </p:nvSpPr>
        <p:spPr bwMode="auto">
          <a:xfrm>
            <a:off x="330825" y="6444377"/>
            <a:ext cx="7232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400" dirty="0" smtClean="0">
                <a:latin typeface="+mn-lt"/>
                <a:cs typeface="Arial"/>
              </a:rPr>
              <a:t>1 de 24</a:t>
            </a:r>
            <a:endParaRPr lang="en-US" sz="1400" dirty="0">
              <a:latin typeface="+mn-lt"/>
              <a:cs typeface="Arial"/>
            </a:endParaRPr>
          </a:p>
        </p:txBody>
      </p:sp>
      <p:sp>
        <p:nvSpPr>
          <p:cNvPr id="43" name="Rectángulo 42"/>
          <p:cNvSpPr/>
          <p:nvPr/>
        </p:nvSpPr>
        <p:spPr>
          <a:xfrm>
            <a:off x="318654" y="76380"/>
            <a:ext cx="1946874" cy="369332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es-E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a-ES" b="1" dirty="0" smtClean="0">
                <a:cs typeface="Arial"/>
              </a:rPr>
              <a:t>Sortida a la llum</a:t>
            </a:r>
            <a:endParaRPr lang="en-US" b="1" dirty="0">
              <a:cs typeface="Arial"/>
            </a:endParaRPr>
          </a:p>
        </p:txBody>
      </p:sp>
      <p:sp>
        <p:nvSpPr>
          <p:cNvPr id="26" name="Rectángulo 44"/>
          <p:cNvSpPr>
            <a:spLocks noChangeArrowheads="1"/>
          </p:cNvSpPr>
          <p:nvPr/>
        </p:nvSpPr>
        <p:spPr bwMode="auto">
          <a:xfrm>
            <a:off x="1667714" y="1004689"/>
            <a:ext cx="267887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1600" b="1" dirty="0" smtClean="0">
                <a:latin typeface="+mn-lt"/>
                <a:ea typeface="Swift"/>
                <a:cs typeface="Arial"/>
              </a:rPr>
              <a:t>PLANTEJAMENT DEL TREBALL</a:t>
            </a:r>
            <a:endParaRPr lang="ca-ES" sz="1600" dirty="0">
              <a:latin typeface="+mn-lt"/>
              <a:cs typeface="Arial"/>
            </a:endParaRPr>
          </a:p>
        </p:txBody>
      </p:sp>
      <p:sp>
        <p:nvSpPr>
          <p:cNvPr id="32" name="Rectángulo 46"/>
          <p:cNvSpPr>
            <a:spLocks noChangeArrowheads="1"/>
          </p:cNvSpPr>
          <p:nvPr/>
        </p:nvSpPr>
        <p:spPr bwMode="auto">
          <a:xfrm>
            <a:off x="3135076" y="1991520"/>
            <a:ext cx="259635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1600" b="1" dirty="0" smtClean="0">
                <a:latin typeface="+mn-lt"/>
                <a:cs typeface="Arial"/>
              </a:rPr>
              <a:t>INFORMACIÓ DOCUMENTAL</a:t>
            </a:r>
            <a:endParaRPr lang="ca-ES" sz="1600" dirty="0">
              <a:latin typeface="+mn-lt"/>
              <a:cs typeface="Arial"/>
            </a:endParaRPr>
          </a:p>
        </p:txBody>
      </p:sp>
      <p:sp>
        <p:nvSpPr>
          <p:cNvPr id="36" name="Rectángulo 26"/>
          <p:cNvSpPr>
            <a:spLocks noChangeArrowheads="1"/>
          </p:cNvSpPr>
          <p:nvPr/>
        </p:nvSpPr>
        <p:spPr bwMode="auto">
          <a:xfrm>
            <a:off x="4584305" y="2957497"/>
            <a:ext cx="245894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a-ES" sz="1600" b="1" dirty="0">
                <a:latin typeface="+mn-lt"/>
                <a:ea typeface="Swift"/>
                <a:cs typeface="Arial"/>
              </a:rPr>
              <a:t>DISSENY DE L’EXPERIMENT</a:t>
            </a:r>
          </a:p>
        </p:txBody>
      </p:sp>
      <p:sp>
        <p:nvSpPr>
          <p:cNvPr id="40" name="Rectángulo 49"/>
          <p:cNvSpPr>
            <a:spLocks noChangeArrowheads="1"/>
          </p:cNvSpPr>
          <p:nvPr/>
        </p:nvSpPr>
        <p:spPr bwMode="auto">
          <a:xfrm>
            <a:off x="6047857" y="3896885"/>
            <a:ext cx="198195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_tradnl" sz="1600" b="1" dirty="0" smtClean="0">
                <a:latin typeface="+mn-lt"/>
                <a:ea typeface="Swift"/>
                <a:cs typeface="Arial"/>
              </a:rPr>
              <a:t>ANÀLISI ESTADÍSTICA</a:t>
            </a:r>
            <a:endParaRPr lang="ca-ES" sz="1600" dirty="0">
              <a:latin typeface="+mn-lt"/>
              <a:cs typeface="Arial"/>
            </a:endParaRPr>
          </a:p>
        </p:txBody>
      </p:sp>
      <p:sp>
        <p:nvSpPr>
          <p:cNvPr id="45" name="Rectángulo 28"/>
          <p:cNvSpPr>
            <a:spLocks noChangeArrowheads="1"/>
          </p:cNvSpPr>
          <p:nvPr/>
        </p:nvSpPr>
        <p:spPr bwMode="auto">
          <a:xfrm>
            <a:off x="7556500" y="4698253"/>
            <a:ext cx="15875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_tradnl" sz="1600" b="1" dirty="0" smtClean="0">
                <a:latin typeface="+mn-lt"/>
                <a:ea typeface="Swift"/>
                <a:cs typeface="Arial"/>
              </a:rPr>
              <a:t>CONCLUSIONS</a:t>
            </a:r>
            <a:endParaRPr lang="ca-ES" sz="1600" dirty="0">
              <a:latin typeface="+mn-lt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Gráfico"/>
          <p:cNvGraphicFramePr/>
          <p:nvPr/>
        </p:nvGraphicFramePr>
        <p:xfrm>
          <a:off x="1354407" y="1321592"/>
          <a:ext cx="6575648" cy="38810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1046959" y="731543"/>
            <a:ext cx="31151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ANÀLISI PROFUNDITATS</a:t>
            </a:r>
            <a:endParaRPr lang="ca-E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1764311" y="5431248"/>
            <a:ext cx="5913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En </a:t>
            </a:r>
            <a:r>
              <a:rPr lang="es-ES" dirty="0" err="1" smtClean="0"/>
              <a:t>aquest</a:t>
            </a:r>
            <a:r>
              <a:rPr lang="es-ES" dirty="0" smtClean="0"/>
              <a:t> </a:t>
            </a:r>
            <a:r>
              <a:rPr lang="es-ES" dirty="0" err="1" smtClean="0"/>
              <a:t>gràfic</a:t>
            </a:r>
            <a:r>
              <a:rPr lang="es-ES" dirty="0" smtClean="0"/>
              <a:t> </a:t>
            </a:r>
            <a:r>
              <a:rPr lang="es-ES" dirty="0" err="1" smtClean="0"/>
              <a:t>podem</a:t>
            </a:r>
            <a:r>
              <a:rPr lang="es-ES" dirty="0" smtClean="0"/>
              <a:t> observar  el nombre de </a:t>
            </a:r>
            <a:r>
              <a:rPr lang="es-ES" dirty="0" err="1" smtClean="0"/>
              <a:t>llavors</a:t>
            </a:r>
            <a:r>
              <a:rPr lang="es-ES" dirty="0" smtClean="0"/>
              <a:t> </a:t>
            </a:r>
            <a:r>
              <a:rPr lang="es-ES" dirty="0" err="1" smtClean="0"/>
              <a:t>germinades</a:t>
            </a:r>
            <a:r>
              <a:rPr lang="es-ES" dirty="0" smtClean="0"/>
              <a:t> per </a:t>
            </a:r>
            <a:r>
              <a:rPr lang="es-ES" dirty="0" err="1" smtClean="0"/>
              <a:t>profunditat</a:t>
            </a:r>
            <a:r>
              <a:rPr lang="es-ES" dirty="0" smtClean="0"/>
              <a:t> en </a:t>
            </a:r>
            <a:r>
              <a:rPr lang="es-ES" dirty="0" err="1" smtClean="0"/>
              <a:t>mitjanes</a:t>
            </a:r>
            <a:r>
              <a:rPr lang="es-ES" dirty="0" smtClean="0"/>
              <a:t>.</a:t>
            </a:r>
            <a:endParaRPr lang="es-E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Gráfico"/>
          <p:cNvGraphicFramePr/>
          <p:nvPr/>
        </p:nvGraphicFramePr>
        <p:xfrm>
          <a:off x="1576552" y="1317479"/>
          <a:ext cx="6164317" cy="3869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1046959" y="731543"/>
            <a:ext cx="46128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ANÀLISI PERCENTATGES DE FIBRA DE COCO</a:t>
            </a:r>
            <a:endParaRPr lang="ca-E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1308538" y="5454869"/>
            <a:ext cx="66845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En </a:t>
            </a:r>
            <a:r>
              <a:rPr lang="es-ES" dirty="0" err="1" smtClean="0"/>
              <a:t>aquest</a:t>
            </a:r>
            <a:r>
              <a:rPr lang="es-ES" dirty="0" smtClean="0"/>
              <a:t> </a:t>
            </a:r>
            <a:r>
              <a:rPr lang="es-ES" dirty="0" err="1" smtClean="0"/>
              <a:t>gràfic</a:t>
            </a:r>
            <a:r>
              <a:rPr lang="es-ES" dirty="0" smtClean="0"/>
              <a:t> </a:t>
            </a:r>
            <a:r>
              <a:rPr lang="es-ES" dirty="0" err="1" smtClean="0"/>
              <a:t>veiem</a:t>
            </a:r>
            <a:r>
              <a:rPr lang="es-ES" dirty="0" smtClean="0"/>
              <a:t> la </a:t>
            </a:r>
            <a:r>
              <a:rPr lang="es-ES" dirty="0" err="1" smtClean="0"/>
              <a:t>variació</a:t>
            </a:r>
            <a:r>
              <a:rPr lang="es-ES" dirty="0" smtClean="0"/>
              <a:t> de la </a:t>
            </a:r>
            <a:r>
              <a:rPr lang="es-ES" dirty="0" err="1" smtClean="0"/>
              <a:t>germinació</a:t>
            </a:r>
            <a:r>
              <a:rPr lang="es-ES" dirty="0" smtClean="0"/>
              <a:t> </a:t>
            </a:r>
            <a:r>
              <a:rPr lang="es-ES" dirty="0" err="1" smtClean="0"/>
              <a:t>segons</a:t>
            </a:r>
            <a:r>
              <a:rPr lang="es-ES" dirty="0" smtClean="0"/>
              <a:t> el </a:t>
            </a:r>
            <a:r>
              <a:rPr lang="es-ES" dirty="0" err="1" smtClean="0"/>
              <a:t>percentatge</a:t>
            </a:r>
            <a:r>
              <a:rPr lang="es-ES" dirty="0" smtClean="0"/>
              <a:t> de fibra de coco.</a:t>
            </a:r>
            <a:endParaRPr lang="es-E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19"/>
          <p:cNvCxnSpPr/>
          <p:nvPr/>
        </p:nvCxnSpPr>
        <p:spPr>
          <a:xfrm>
            <a:off x="433388" y="479425"/>
            <a:ext cx="8348662" cy="0"/>
          </a:xfrm>
          <a:prstGeom prst="line">
            <a:avLst/>
          </a:prstGeom>
          <a:ln>
            <a:solidFill>
              <a:srgbClr val="00B05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2"/>
          <p:cNvCxnSpPr/>
          <p:nvPr/>
        </p:nvCxnSpPr>
        <p:spPr>
          <a:xfrm>
            <a:off x="433388" y="6365875"/>
            <a:ext cx="8348662" cy="0"/>
          </a:xfrm>
          <a:prstGeom prst="line">
            <a:avLst/>
          </a:prstGeom>
          <a:ln>
            <a:solidFill>
              <a:srgbClr val="00B05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55"/>
          <p:cNvCxnSpPr/>
          <p:nvPr/>
        </p:nvCxnSpPr>
        <p:spPr>
          <a:xfrm rot="10800000">
            <a:off x="678659" y="2508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Elipse 57"/>
          <p:cNvSpPr/>
          <p:nvPr/>
        </p:nvSpPr>
        <p:spPr>
          <a:xfrm>
            <a:off x="463948" y="142875"/>
            <a:ext cx="223441" cy="223838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10" name="Elipse 58"/>
          <p:cNvSpPr/>
          <p:nvPr/>
        </p:nvSpPr>
        <p:spPr>
          <a:xfrm>
            <a:off x="829668" y="138905"/>
            <a:ext cx="223441" cy="223838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cxnSp>
        <p:nvCxnSpPr>
          <p:cNvPr id="11" name="Conector recto 60"/>
          <p:cNvCxnSpPr/>
          <p:nvPr/>
        </p:nvCxnSpPr>
        <p:spPr>
          <a:xfrm rot="10800000">
            <a:off x="1046959" y="2635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cto 61"/>
          <p:cNvCxnSpPr/>
          <p:nvPr/>
        </p:nvCxnSpPr>
        <p:spPr>
          <a:xfrm rot="10800000">
            <a:off x="1415259" y="2508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Elipse 62"/>
          <p:cNvSpPr/>
          <p:nvPr/>
        </p:nvSpPr>
        <p:spPr>
          <a:xfrm>
            <a:off x="1200548" y="142875"/>
            <a:ext cx="223441" cy="223838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14" name="Elipse 63"/>
          <p:cNvSpPr/>
          <p:nvPr/>
        </p:nvSpPr>
        <p:spPr>
          <a:xfrm>
            <a:off x="1566268" y="138905"/>
            <a:ext cx="223441" cy="223838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cxnSp>
        <p:nvCxnSpPr>
          <p:cNvPr id="15" name="Conector recto 64"/>
          <p:cNvCxnSpPr/>
          <p:nvPr/>
        </p:nvCxnSpPr>
        <p:spPr>
          <a:xfrm rot="10800000">
            <a:off x="1783559" y="2635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Elipse 65"/>
          <p:cNvSpPr/>
          <p:nvPr/>
        </p:nvSpPr>
        <p:spPr>
          <a:xfrm>
            <a:off x="1924448" y="142875"/>
            <a:ext cx="223441" cy="223838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17" name="TextBox 18"/>
          <p:cNvSpPr txBox="1">
            <a:spLocks noChangeArrowheads="1"/>
          </p:cNvSpPr>
          <p:nvPr/>
        </p:nvSpPr>
        <p:spPr bwMode="auto">
          <a:xfrm>
            <a:off x="6857739" y="95250"/>
            <a:ext cx="201638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600" b="1" dirty="0" smtClean="0">
                <a:latin typeface="+mn-lt"/>
                <a:cs typeface="Arial"/>
              </a:rPr>
              <a:t>|ÀNALISI I RESULTATS</a:t>
            </a:r>
            <a:endParaRPr lang="es-ES_tradnl" sz="1600" b="1" dirty="0">
              <a:latin typeface="+mn-lt"/>
              <a:cs typeface="Arial"/>
            </a:endParaRPr>
          </a:p>
        </p:txBody>
      </p:sp>
      <p:graphicFrame>
        <p:nvGraphicFramePr>
          <p:cNvPr id="18" name="17 Gráfico"/>
          <p:cNvGraphicFramePr/>
          <p:nvPr>
            <p:extLst>
              <p:ext uri="{D42A27DB-BD31-4B8C-83A1-F6EECF244321}">
                <p14:modId xmlns="" xmlns:p14="http://schemas.microsoft.com/office/powerpoint/2010/main" val="1445402281"/>
              </p:ext>
            </p:extLst>
          </p:nvPr>
        </p:nvGraphicFramePr>
        <p:xfrm>
          <a:off x="35496" y="1484784"/>
          <a:ext cx="4320480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0" name="19 Gráfico"/>
          <p:cNvGraphicFramePr/>
          <p:nvPr>
            <p:extLst>
              <p:ext uri="{D42A27DB-BD31-4B8C-83A1-F6EECF244321}">
                <p14:modId xmlns="" xmlns:p14="http://schemas.microsoft.com/office/powerpoint/2010/main" val="3881057296"/>
              </p:ext>
            </p:extLst>
          </p:nvPr>
        </p:nvGraphicFramePr>
        <p:xfrm>
          <a:off x="4448378" y="1482606"/>
          <a:ext cx="4662264" cy="28824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" name="20 CuadroTexto"/>
          <p:cNvSpPr txBox="1"/>
          <p:nvPr/>
        </p:nvSpPr>
        <p:spPr>
          <a:xfrm>
            <a:off x="1046959" y="669018"/>
            <a:ext cx="69198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ANÀLISI DELS PERCENTATGES DE </a:t>
            </a:r>
            <a:r>
              <a:rPr lang="ca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SORRA</a:t>
            </a:r>
            <a:endParaRPr lang="ca-E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2" name="21 Rectángulo"/>
          <p:cNvSpPr/>
          <p:nvPr/>
        </p:nvSpPr>
        <p:spPr>
          <a:xfrm>
            <a:off x="463948" y="4810781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dirty="0" smtClean="0">
                <a:latin typeface="+mn-lt"/>
              </a:rPr>
              <a:t>En aquests dos gràfics </a:t>
            </a:r>
            <a:r>
              <a:rPr lang="ca-ES" dirty="0" smtClean="0">
                <a:latin typeface="+mn-lt"/>
              </a:rPr>
              <a:t> s’observa </a:t>
            </a:r>
            <a:r>
              <a:rPr lang="ca-ES" dirty="0" smtClean="0">
                <a:latin typeface="+mn-lt"/>
              </a:rPr>
              <a:t>que </a:t>
            </a:r>
            <a:r>
              <a:rPr lang="ca-ES" dirty="0">
                <a:latin typeface="+mn-lt"/>
              </a:rPr>
              <a:t>un cert percentatge de sorra (un 25%) millora la germinació, però un excés de sorra (a partir d’un 75%) la perjudica.</a:t>
            </a:r>
          </a:p>
        </p:txBody>
      </p:sp>
      <p:sp>
        <p:nvSpPr>
          <p:cNvPr id="23" name="TextBox 3"/>
          <p:cNvSpPr txBox="1">
            <a:spLocks noChangeArrowheads="1"/>
          </p:cNvSpPr>
          <p:nvPr/>
        </p:nvSpPr>
        <p:spPr bwMode="auto">
          <a:xfrm>
            <a:off x="239453" y="6444377"/>
            <a:ext cx="81464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400" dirty="0" smtClean="0">
                <a:latin typeface="+mn-lt"/>
                <a:cs typeface="Arial"/>
              </a:rPr>
              <a:t>16 de 24</a:t>
            </a:r>
            <a:endParaRPr lang="en-US" sz="1400" dirty="0">
              <a:latin typeface="+mn-lt"/>
              <a:cs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91418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Gráfico"/>
          <p:cNvGraphicFramePr/>
          <p:nvPr/>
        </p:nvGraphicFramePr>
        <p:xfrm>
          <a:off x="1409180" y="1440161"/>
          <a:ext cx="6489344" cy="38728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1053109" y="669018"/>
            <a:ext cx="4829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COMPARATIVA FIBRA DE COCO I SORRA</a:t>
            </a:r>
            <a:endParaRPr lang="ca-E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924116" y="5524767"/>
            <a:ext cx="76207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En </a:t>
            </a:r>
            <a:r>
              <a:rPr lang="es-ES" dirty="0" err="1" smtClean="0"/>
              <a:t>aquest</a:t>
            </a:r>
            <a:r>
              <a:rPr lang="es-ES" dirty="0" smtClean="0"/>
              <a:t> </a:t>
            </a:r>
            <a:r>
              <a:rPr lang="es-ES" dirty="0" err="1" smtClean="0"/>
              <a:t>gràfic</a:t>
            </a:r>
            <a:r>
              <a:rPr lang="es-ES" dirty="0" smtClean="0"/>
              <a:t> </a:t>
            </a:r>
            <a:r>
              <a:rPr lang="es-ES" dirty="0" err="1" smtClean="0"/>
              <a:t>observem</a:t>
            </a:r>
            <a:r>
              <a:rPr lang="es-ES" dirty="0" smtClean="0"/>
              <a:t> que un </a:t>
            </a:r>
            <a:r>
              <a:rPr lang="es-ES" dirty="0" err="1" smtClean="0"/>
              <a:t>petit</a:t>
            </a:r>
            <a:r>
              <a:rPr lang="es-ES" dirty="0" smtClean="0"/>
              <a:t> </a:t>
            </a:r>
            <a:r>
              <a:rPr lang="es-ES" dirty="0" err="1" smtClean="0"/>
              <a:t>percentatge</a:t>
            </a:r>
            <a:r>
              <a:rPr lang="es-ES" dirty="0" smtClean="0"/>
              <a:t> de sorra en </a:t>
            </a:r>
            <a:r>
              <a:rPr lang="es-ES" dirty="0" err="1" smtClean="0"/>
              <a:t>millora</a:t>
            </a:r>
            <a:r>
              <a:rPr lang="es-ES" dirty="0" smtClean="0"/>
              <a:t> la </a:t>
            </a:r>
            <a:r>
              <a:rPr lang="es-ES" dirty="0" err="1" smtClean="0"/>
              <a:t>germinació</a:t>
            </a:r>
            <a:r>
              <a:rPr lang="es-ES" dirty="0" smtClean="0"/>
              <a:t> </a:t>
            </a:r>
            <a:r>
              <a:rPr lang="es-ES" dirty="0" err="1" smtClean="0"/>
              <a:t>però</a:t>
            </a:r>
            <a:r>
              <a:rPr lang="es-ES" dirty="0" smtClean="0"/>
              <a:t> un </a:t>
            </a:r>
            <a:r>
              <a:rPr lang="es-ES" dirty="0" err="1" smtClean="0"/>
              <a:t>excés</a:t>
            </a:r>
            <a:r>
              <a:rPr lang="es-ES" dirty="0" smtClean="0"/>
              <a:t> la perjudica </a:t>
            </a:r>
            <a:r>
              <a:rPr lang="es-ES" dirty="0" err="1" smtClean="0"/>
              <a:t>mentre</a:t>
            </a:r>
            <a:r>
              <a:rPr lang="es-ES" dirty="0" smtClean="0"/>
              <a:t> que la fibra de coco no </a:t>
            </a:r>
            <a:r>
              <a:rPr lang="es-ES" dirty="0" err="1" smtClean="0"/>
              <a:t>hi</a:t>
            </a:r>
            <a:r>
              <a:rPr lang="es-ES" dirty="0" smtClean="0"/>
              <a:t> </a:t>
            </a:r>
            <a:r>
              <a:rPr lang="es-ES" dirty="0" err="1" smtClean="0"/>
              <a:t>influeix</a:t>
            </a:r>
            <a:r>
              <a:rPr lang="es-ES" dirty="0" smtClean="0"/>
              <a:t>.</a:t>
            </a:r>
            <a:endParaRPr lang="es-E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19"/>
          <p:cNvCxnSpPr/>
          <p:nvPr/>
        </p:nvCxnSpPr>
        <p:spPr>
          <a:xfrm>
            <a:off x="433388" y="479425"/>
            <a:ext cx="8348662" cy="0"/>
          </a:xfrm>
          <a:prstGeom prst="line">
            <a:avLst/>
          </a:prstGeom>
          <a:ln>
            <a:solidFill>
              <a:srgbClr val="00B05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2"/>
          <p:cNvCxnSpPr/>
          <p:nvPr/>
        </p:nvCxnSpPr>
        <p:spPr>
          <a:xfrm>
            <a:off x="433388" y="6365875"/>
            <a:ext cx="8348662" cy="0"/>
          </a:xfrm>
          <a:prstGeom prst="line">
            <a:avLst/>
          </a:prstGeom>
          <a:ln>
            <a:solidFill>
              <a:srgbClr val="00B05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55"/>
          <p:cNvCxnSpPr/>
          <p:nvPr/>
        </p:nvCxnSpPr>
        <p:spPr>
          <a:xfrm rot="10800000">
            <a:off x="678659" y="2508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Elipse 57"/>
          <p:cNvSpPr/>
          <p:nvPr/>
        </p:nvSpPr>
        <p:spPr>
          <a:xfrm>
            <a:off x="463948" y="142875"/>
            <a:ext cx="223441" cy="223838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10" name="Elipse 58"/>
          <p:cNvSpPr/>
          <p:nvPr/>
        </p:nvSpPr>
        <p:spPr>
          <a:xfrm>
            <a:off x="829668" y="138905"/>
            <a:ext cx="223441" cy="223838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cxnSp>
        <p:nvCxnSpPr>
          <p:cNvPr id="11" name="Conector recto 60"/>
          <p:cNvCxnSpPr/>
          <p:nvPr/>
        </p:nvCxnSpPr>
        <p:spPr>
          <a:xfrm rot="10800000">
            <a:off x="1046959" y="2635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cto 61"/>
          <p:cNvCxnSpPr/>
          <p:nvPr/>
        </p:nvCxnSpPr>
        <p:spPr>
          <a:xfrm rot="10800000">
            <a:off x="1415259" y="2508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Elipse 62"/>
          <p:cNvSpPr/>
          <p:nvPr/>
        </p:nvSpPr>
        <p:spPr>
          <a:xfrm>
            <a:off x="1200548" y="142875"/>
            <a:ext cx="223441" cy="223838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14" name="Elipse 63"/>
          <p:cNvSpPr/>
          <p:nvPr/>
        </p:nvSpPr>
        <p:spPr>
          <a:xfrm>
            <a:off x="1566268" y="138905"/>
            <a:ext cx="223441" cy="223838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cxnSp>
        <p:nvCxnSpPr>
          <p:cNvPr id="15" name="Conector recto 64"/>
          <p:cNvCxnSpPr/>
          <p:nvPr/>
        </p:nvCxnSpPr>
        <p:spPr>
          <a:xfrm rot="10800000">
            <a:off x="1783559" y="2635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Elipse 65"/>
          <p:cNvSpPr/>
          <p:nvPr/>
        </p:nvSpPr>
        <p:spPr>
          <a:xfrm>
            <a:off x="1924448" y="142875"/>
            <a:ext cx="223441" cy="223838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17" name="TextBox 18"/>
          <p:cNvSpPr txBox="1">
            <a:spLocks noChangeArrowheads="1"/>
          </p:cNvSpPr>
          <p:nvPr/>
        </p:nvSpPr>
        <p:spPr bwMode="auto">
          <a:xfrm>
            <a:off x="6857739" y="95250"/>
            <a:ext cx="201638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600" b="1" dirty="0" smtClean="0">
                <a:latin typeface="+mn-lt"/>
                <a:cs typeface="Arial"/>
              </a:rPr>
              <a:t>|ÀNALISI I RESULTATS</a:t>
            </a:r>
            <a:endParaRPr lang="es-ES_tradnl" sz="1600" b="1" dirty="0">
              <a:latin typeface="+mn-lt"/>
              <a:cs typeface="Arial"/>
            </a:endParaRPr>
          </a:p>
        </p:txBody>
      </p:sp>
      <p:sp>
        <p:nvSpPr>
          <p:cNvPr id="18" name="17 CuadroTexto"/>
          <p:cNvSpPr txBox="1"/>
          <p:nvPr/>
        </p:nvSpPr>
        <p:spPr>
          <a:xfrm>
            <a:off x="1053109" y="669018"/>
            <a:ext cx="4829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ÀNALISI DE LES TEMPERATURES</a:t>
            </a:r>
            <a:endParaRPr lang="ca-E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aphicFrame>
        <p:nvGraphicFramePr>
          <p:cNvPr id="20" name="19 Gráfico"/>
          <p:cNvGraphicFramePr/>
          <p:nvPr>
            <p:extLst>
              <p:ext uri="{D42A27DB-BD31-4B8C-83A1-F6EECF244321}">
                <p14:modId xmlns="" xmlns:p14="http://schemas.microsoft.com/office/powerpoint/2010/main" val="3797599730"/>
              </p:ext>
            </p:extLst>
          </p:nvPr>
        </p:nvGraphicFramePr>
        <p:xfrm>
          <a:off x="1200548" y="1293715"/>
          <a:ext cx="6991762" cy="36604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" name="21 CuadroTexto"/>
          <p:cNvSpPr txBox="1"/>
          <p:nvPr/>
        </p:nvSpPr>
        <p:spPr>
          <a:xfrm>
            <a:off x="1200548" y="5186774"/>
            <a:ext cx="6991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dirty="0" smtClean="0">
                <a:latin typeface="+mn-lt"/>
              </a:rPr>
              <a:t>Aquest gràfic ens mostra que hi </a:t>
            </a:r>
            <a:r>
              <a:rPr lang="ca-ES" dirty="0">
                <a:latin typeface="+mn-lt"/>
              </a:rPr>
              <a:t>ha una clara influència de la </a:t>
            </a:r>
            <a:r>
              <a:rPr lang="ca-ES" dirty="0" smtClean="0">
                <a:latin typeface="+mn-lt"/>
              </a:rPr>
              <a:t>temperatura</a:t>
            </a:r>
            <a:r>
              <a:rPr lang="ca-ES" dirty="0" smtClean="0">
                <a:latin typeface="+mn-lt"/>
              </a:rPr>
              <a:t>.</a:t>
            </a:r>
            <a:endParaRPr lang="ca-ES" dirty="0">
              <a:latin typeface="+mn-lt"/>
            </a:endParaRPr>
          </a:p>
        </p:txBody>
      </p:sp>
      <p:sp>
        <p:nvSpPr>
          <p:cNvPr id="24" name="TextBox 3"/>
          <p:cNvSpPr txBox="1">
            <a:spLocks noChangeArrowheads="1"/>
          </p:cNvSpPr>
          <p:nvPr/>
        </p:nvSpPr>
        <p:spPr bwMode="auto">
          <a:xfrm>
            <a:off x="239453" y="6444377"/>
            <a:ext cx="81464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400" dirty="0" smtClean="0">
                <a:latin typeface="+mn-lt"/>
                <a:cs typeface="Arial"/>
              </a:rPr>
              <a:t>18 de 24</a:t>
            </a:r>
            <a:endParaRPr lang="en-US" sz="1400" dirty="0">
              <a:latin typeface="+mn-lt"/>
              <a:cs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0956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Gráfico"/>
          <p:cNvGraphicFramePr/>
          <p:nvPr/>
        </p:nvGraphicFramePr>
        <p:xfrm>
          <a:off x="1261241" y="1038350"/>
          <a:ext cx="6700345" cy="35235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1053109" y="669018"/>
            <a:ext cx="4829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ÀNALISI DE LES TEMPERATURES</a:t>
            </a:r>
            <a:endParaRPr lang="ca-E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1765738" y="4792717"/>
            <a:ext cx="61958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En </a:t>
            </a:r>
            <a:r>
              <a:rPr lang="es-ES" dirty="0" err="1" smtClean="0"/>
              <a:t>aquest</a:t>
            </a:r>
            <a:r>
              <a:rPr lang="es-ES" dirty="0" smtClean="0"/>
              <a:t> </a:t>
            </a:r>
            <a:r>
              <a:rPr lang="es-ES" dirty="0" err="1" smtClean="0"/>
              <a:t>gràfic</a:t>
            </a:r>
            <a:r>
              <a:rPr lang="es-ES" dirty="0" smtClean="0"/>
              <a:t> </a:t>
            </a:r>
            <a:r>
              <a:rPr lang="es-ES" dirty="0" err="1" smtClean="0"/>
              <a:t>podem</a:t>
            </a:r>
            <a:r>
              <a:rPr lang="es-ES" dirty="0" smtClean="0"/>
              <a:t> observar que les plantes </a:t>
            </a:r>
            <a:r>
              <a:rPr lang="es-ES" dirty="0" err="1" smtClean="0"/>
              <a:t>d’interior</a:t>
            </a:r>
            <a:r>
              <a:rPr lang="es-ES" dirty="0" smtClean="0"/>
              <a:t> es moren a partir del </a:t>
            </a:r>
            <a:r>
              <a:rPr lang="es-ES" dirty="0" err="1" smtClean="0"/>
              <a:t>dia</a:t>
            </a:r>
            <a:r>
              <a:rPr lang="es-ES" dirty="0" smtClean="0"/>
              <a:t> 24 </a:t>
            </a:r>
            <a:r>
              <a:rPr lang="es-ES" dirty="0" err="1" smtClean="0"/>
              <a:t>mentre</a:t>
            </a:r>
            <a:r>
              <a:rPr lang="es-ES" dirty="0" smtClean="0"/>
              <a:t> que les </a:t>
            </a:r>
            <a:r>
              <a:rPr lang="es-ES" dirty="0" err="1" smtClean="0"/>
              <a:t>d’exterior</a:t>
            </a:r>
            <a:r>
              <a:rPr lang="es-ES" dirty="0" smtClean="0"/>
              <a:t> encara es </a:t>
            </a:r>
            <a:r>
              <a:rPr lang="es-ES" dirty="0" err="1" smtClean="0"/>
              <a:t>mantenen</a:t>
            </a:r>
            <a:r>
              <a:rPr lang="es-ES" dirty="0" smtClean="0"/>
              <a:t>.</a:t>
            </a:r>
            <a:endParaRPr lang="ca-E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19"/>
          <p:cNvCxnSpPr/>
          <p:nvPr/>
        </p:nvCxnSpPr>
        <p:spPr>
          <a:xfrm>
            <a:off x="433388" y="479425"/>
            <a:ext cx="8348662" cy="0"/>
          </a:xfrm>
          <a:prstGeom prst="line">
            <a:avLst/>
          </a:prstGeom>
          <a:ln>
            <a:solidFill>
              <a:srgbClr val="00B05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2"/>
          <p:cNvCxnSpPr/>
          <p:nvPr/>
        </p:nvCxnSpPr>
        <p:spPr>
          <a:xfrm>
            <a:off x="433388" y="6365875"/>
            <a:ext cx="8348662" cy="0"/>
          </a:xfrm>
          <a:prstGeom prst="line">
            <a:avLst/>
          </a:prstGeom>
          <a:ln>
            <a:solidFill>
              <a:srgbClr val="00B05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55"/>
          <p:cNvCxnSpPr/>
          <p:nvPr/>
        </p:nvCxnSpPr>
        <p:spPr>
          <a:xfrm rot="10800000">
            <a:off x="678659" y="2508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Elipse 57"/>
          <p:cNvSpPr/>
          <p:nvPr/>
        </p:nvSpPr>
        <p:spPr>
          <a:xfrm>
            <a:off x="463948" y="142875"/>
            <a:ext cx="223441" cy="223838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10" name="Elipse 58"/>
          <p:cNvSpPr/>
          <p:nvPr/>
        </p:nvSpPr>
        <p:spPr>
          <a:xfrm>
            <a:off x="829668" y="138905"/>
            <a:ext cx="223441" cy="223838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cxnSp>
        <p:nvCxnSpPr>
          <p:cNvPr id="11" name="Conector recto 60"/>
          <p:cNvCxnSpPr/>
          <p:nvPr/>
        </p:nvCxnSpPr>
        <p:spPr>
          <a:xfrm rot="10800000">
            <a:off x="1046959" y="2635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cto 61"/>
          <p:cNvCxnSpPr/>
          <p:nvPr/>
        </p:nvCxnSpPr>
        <p:spPr>
          <a:xfrm rot="10800000">
            <a:off x="1415259" y="2508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Elipse 62"/>
          <p:cNvSpPr/>
          <p:nvPr/>
        </p:nvSpPr>
        <p:spPr>
          <a:xfrm>
            <a:off x="1200548" y="142875"/>
            <a:ext cx="223441" cy="223838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14" name="Elipse 63"/>
          <p:cNvSpPr/>
          <p:nvPr/>
        </p:nvSpPr>
        <p:spPr>
          <a:xfrm>
            <a:off x="1566268" y="138905"/>
            <a:ext cx="223441" cy="223838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cxnSp>
        <p:nvCxnSpPr>
          <p:cNvPr id="15" name="Conector recto 64"/>
          <p:cNvCxnSpPr/>
          <p:nvPr/>
        </p:nvCxnSpPr>
        <p:spPr>
          <a:xfrm rot="10800000">
            <a:off x="1783559" y="2635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Elipse 65"/>
          <p:cNvSpPr/>
          <p:nvPr/>
        </p:nvSpPr>
        <p:spPr>
          <a:xfrm>
            <a:off x="1924448" y="142875"/>
            <a:ext cx="223441" cy="223838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17" name="TextBox 18"/>
          <p:cNvSpPr txBox="1">
            <a:spLocks noChangeArrowheads="1"/>
          </p:cNvSpPr>
          <p:nvPr/>
        </p:nvSpPr>
        <p:spPr bwMode="auto">
          <a:xfrm>
            <a:off x="6857739" y="95250"/>
            <a:ext cx="201638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600" b="1" dirty="0" smtClean="0">
                <a:latin typeface="+mn-lt"/>
                <a:cs typeface="Arial"/>
              </a:rPr>
              <a:t>|ÀNALISI I RESULTATS</a:t>
            </a:r>
            <a:endParaRPr lang="es-ES_tradnl" sz="1600" b="1" dirty="0">
              <a:latin typeface="+mn-lt"/>
              <a:cs typeface="Arial"/>
            </a:endParaRPr>
          </a:p>
        </p:txBody>
      </p:sp>
      <p:grpSp>
        <p:nvGrpSpPr>
          <p:cNvPr id="18" name="17 Grupo"/>
          <p:cNvGrpSpPr/>
          <p:nvPr/>
        </p:nvGrpSpPr>
        <p:grpSpPr>
          <a:xfrm>
            <a:off x="962580" y="1400283"/>
            <a:ext cx="6408712" cy="4638129"/>
            <a:chOff x="1403648" y="1309410"/>
            <a:chExt cx="6408712" cy="4638129"/>
          </a:xfrm>
        </p:grpSpPr>
        <p:pic>
          <p:nvPicPr>
            <p:cNvPr id="20" name="19 Imagen"/>
            <p:cNvPicPr/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6016" y="1916832"/>
              <a:ext cx="2906969" cy="2967681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</p:pic>
        <p:pic>
          <p:nvPicPr>
            <p:cNvPr id="22" name="21 Imagen"/>
            <p:cNvPicPr/>
            <p:nvPr/>
          </p:nvPicPr>
          <p:blipFill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1924" y="1916832"/>
              <a:ext cx="2920449" cy="3009557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</p:pic>
        <p:sp>
          <p:nvSpPr>
            <p:cNvPr id="24" name="23 CuadroTexto"/>
            <p:cNvSpPr txBox="1"/>
            <p:nvPr/>
          </p:nvSpPr>
          <p:spPr>
            <a:xfrm>
              <a:off x="1403648" y="5301208"/>
              <a:ext cx="64087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a-ES" dirty="0" smtClean="0">
                  <a:latin typeface="+mn-lt"/>
                </a:rPr>
                <a:t>Amb la comparativa d’aquestes dues fotografies podem </a:t>
              </a:r>
            </a:p>
            <a:p>
              <a:r>
                <a:rPr lang="ca-ES" dirty="0" smtClean="0">
                  <a:latin typeface="+mn-lt"/>
                </a:rPr>
                <a:t>observar les diferències entre les plantes d’interior i d’exterior.</a:t>
              </a:r>
              <a:endParaRPr lang="ca-ES" dirty="0">
                <a:latin typeface="+mn-lt"/>
              </a:endParaRPr>
            </a:p>
          </p:txBody>
        </p:sp>
        <p:sp>
          <p:nvSpPr>
            <p:cNvPr id="25" name="24 CuadroTexto"/>
            <p:cNvSpPr txBox="1"/>
            <p:nvPr/>
          </p:nvSpPr>
          <p:spPr>
            <a:xfrm>
              <a:off x="2496094" y="1309410"/>
              <a:ext cx="9721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a-ES" sz="2000" dirty="0" smtClean="0">
                  <a:latin typeface="+mn-lt"/>
                </a:rPr>
                <a:t>Interior</a:t>
              </a:r>
              <a:endParaRPr lang="ca-ES" sz="2000" dirty="0">
                <a:latin typeface="+mn-lt"/>
              </a:endParaRPr>
            </a:p>
          </p:txBody>
        </p:sp>
        <p:sp>
          <p:nvSpPr>
            <p:cNvPr id="26" name="25 CuadroTexto"/>
            <p:cNvSpPr txBox="1"/>
            <p:nvPr/>
          </p:nvSpPr>
          <p:spPr>
            <a:xfrm>
              <a:off x="5683445" y="1309410"/>
              <a:ext cx="112678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a-ES" sz="2000" dirty="0" smtClean="0">
                  <a:latin typeface="+mn-lt"/>
                </a:rPr>
                <a:t>Exterior</a:t>
              </a:r>
              <a:endParaRPr lang="ca-ES" sz="2000" dirty="0">
                <a:latin typeface="+mn-lt"/>
              </a:endParaRPr>
            </a:p>
          </p:txBody>
        </p:sp>
      </p:grpSp>
      <p:sp>
        <p:nvSpPr>
          <p:cNvPr id="27" name="26 CuadroTexto"/>
          <p:cNvSpPr txBox="1"/>
          <p:nvPr/>
        </p:nvSpPr>
        <p:spPr>
          <a:xfrm>
            <a:off x="687389" y="840314"/>
            <a:ext cx="4253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ÀNALISI MOSTRES INTERIOR/EXTERIOR</a:t>
            </a:r>
            <a:endParaRPr lang="ca-E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8" name="TextBox 3"/>
          <p:cNvSpPr txBox="1">
            <a:spLocks noChangeArrowheads="1"/>
          </p:cNvSpPr>
          <p:nvPr/>
        </p:nvSpPr>
        <p:spPr bwMode="auto">
          <a:xfrm>
            <a:off x="239453" y="6444377"/>
            <a:ext cx="81464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400" dirty="0" smtClean="0">
                <a:latin typeface="+mn-lt"/>
                <a:cs typeface="Arial"/>
              </a:rPr>
              <a:t>20 de 24</a:t>
            </a:r>
            <a:endParaRPr lang="en-US" sz="1400" dirty="0">
              <a:latin typeface="+mn-lt"/>
              <a:cs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90756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19"/>
          <p:cNvCxnSpPr/>
          <p:nvPr/>
        </p:nvCxnSpPr>
        <p:spPr>
          <a:xfrm>
            <a:off x="433388" y="479425"/>
            <a:ext cx="8348662" cy="0"/>
          </a:xfrm>
          <a:prstGeom prst="line">
            <a:avLst/>
          </a:prstGeom>
          <a:ln>
            <a:solidFill>
              <a:srgbClr val="00B05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"/>
          <p:cNvCxnSpPr/>
          <p:nvPr/>
        </p:nvCxnSpPr>
        <p:spPr>
          <a:xfrm>
            <a:off x="433388" y="6365875"/>
            <a:ext cx="8348662" cy="0"/>
          </a:xfrm>
          <a:prstGeom prst="line">
            <a:avLst/>
          </a:prstGeom>
          <a:ln>
            <a:solidFill>
              <a:srgbClr val="00B05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Elipse 20"/>
          <p:cNvSpPr/>
          <p:nvPr/>
        </p:nvSpPr>
        <p:spPr>
          <a:xfrm>
            <a:off x="3519375" y="3132856"/>
            <a:ext cx="1209485" cy="1197213"/>
          </a:xfrm>
          <a:prstGeom prst="ellipse">
            <a:avLst/>
          </a:prstGeom>
          <a:solidFill>
            <a:schemeClr val="bg2"/>
          </a:solidFill>
          <a:ln w="38100">
            <a:solidFill>
              <a:srgbClr val="00B050">
                <a:alpha val="6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>
              <a:solidFill>
                <a:srgbClr val="660066"/>
              </a:solidFill>
            </a:endParaRPr>
          </a:p>
        </p:txBody>
      </p:sp>
      <p:sp>
        <p:nvSpPr>
          <p:cNvPr id="22" name="Elipse 21"/>
          <p:cNvSpPr/>
          <p:nvPr/>
        </p:nvSpPr>
        <p:spPr>
          <a:xfrm>
            <a:off x="2013913" y="2201293"/>
            <a:ext cx="1209485" cy="1197212"/>
          </a:xfrm>
          <a:prstGeom prst="ellipse">
            <a:avLst/>
          </a:prstGeom>
          <a:solidFill>
            <a:schemeClr val="bg2"/>
          </a:solidFill>
          <a:ln w="38100">
            <a:solidFill>
              <a:srgbClr val="00B050">
                <a:alpha val="6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>
              <a:solidFill>
                <a:srgbClr val="660066"/>
              </a:solidFill>
            </a:endParaRPr>
          </a:p>
        </p:txBody>
      </p:sp>
      <p:sp>
        <p:nvSpPr>
          <p:cNvPr id="33" name="Elipse 32"/>
          <p:cNvSpPr/>
          <p:nvPr/>
        </p:nvSpPr>
        <p:spPr>
          <a:xfrm>
            <a:off x="5015700" y="4033907"/>
            <a:ext cx="1209485" cy="1197213"/>
          </a:xfrm>
          <a:prstGeom prst="ellipse">
            <a:avLst/>
          </a:prstGeom>
          <a:solidFill>
            <a:schemeClr val="bg2"/>
          </a:solidFill>
          <a:ln w="38100">
            <a:solidFill>
              <a:srgbClr val="00B050">
                <a:alpha val="6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cxnSp>
        <p:nvCxnSpPr>
          <p:cNvPr id="34" name="Conector recto 33"/>
          <p:cNvCxnSpPr/>
          <p:nvPr/>
        </p:nvCxnSpPr>
        <p:spPr>
          <a:xfrm rot="10800000">
            <a:off x="6141142" y="4949316"/>
            <a:ext cx="473198" cy="283597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Elipse 34"/>
          <p:cNvSpPr/>
          <p:nvPr/>
        </p:nvSpPr>
        <p:spPr>
          <a:xfrm>
            <a:off x="6524815" y="4924187"/>
            <a:ext cx="1209485" cy="1197213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>
                <a:alpha val="6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cxnSp>
        <p:nvCxnSpPr>
          <p:cNvPr id="37" name="Conector recto 36"/>
          <p:cNvCxnSpPr/>
          <p:nvPr/>
        </p:nvCxnSpPr>
        <p:spPr>
          <a:xfrm rot="10800000">
            <a:off x="4644102" y="4017962"/>
            <a:ext cx="473198" cy="283597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ector recto 37"/>
          <p:cNvCxnSpPr/>
          <p:nvPr/>
        </p:nvCxnSpPr>
        <p:spPr>
          <a:xfrm rot="10800000">
            <a:off x="3135077" y="3111386"/>
            <a:ext cx="473198" cy="283597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cto 38"/>
          <p:cNvCxnSpPr/>
          <p:nvPr/>
        </p:nvCxnSpPr>
        <p:spPr>
          <a:xfrm rot="10800000">
            <a:off x="1667715" y="2158216"/>
            <a:ext cx="473198" cy="283597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Elipse 40"/>
          <p:cNvSpPr/>
          <p:nvPr/>
        </p:nvSpPr>
        <p:spPr>
          <a:xfrm>
            <a:off x="523470" y="1323597"/>
            <a:ext cx="1209485" cy="1197212"/>
          </a:xfrm>
          <a:prstGeom prst="ellipse">
            <a:avLst/>
          </a:prstGeom>
          <a:solidFill>
            <a:schemeClr val="bg2"/>
          </a:solidFill>
          <a:ln w="38100">
            <a:solidFill>
              <a:srgbClr val="00B050">
                <a:alpha val="6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43" name="Rectángulo 42"/>
          <p:cNvSpPr/>
          <p:nvPr/>
        </p:nvSpPr>
        <p:spPr>
          <a:xfrm>
            <a:off x="318654" y="76380"/>
            <a:ext cx="1822259" cy="369332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es-E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a-ES" b="1" dirty="0" smtClean="0">
                <a:cs typeface="Arial"/>
              </a:rPr>
              <a:t>Sortida a la llum</a:t>
            </a:r>
            <a:endParaRPr lang="en-US" b="1" dirty="0">
              <a:cs typeface="Arial"/>
            </a:endParaRPr>
          </a:p>
        </p:txBody>
      </p:sp>
      <p:sp>
        <p:nvSpPr>
          <p:cNvPr id="26" name="Rectángulo 44"/>
          <p:cNvSpPr>
            <a:spLocks noChangeArrowheads="1"/>
          </p:cNvSpPr>
          <p:nvPr/>
        </p:nvSpPr>
        <p:spPr bwMode="auto">
          <a:xfrm>
            <a:off x="1667714" y="1004689"/>
            <a:ext cx="26788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1600" b="1" dirty="0" smtClean="0">
                <a:latin typeface="+mn-lt"/>
                <a:ea typeface="Swift"/>
                <a:cs typeface="Arial"/>
              </a:rPr>
              <a:t>INTRODUCCIÓ I </a:t>
            </a:r>
          </a:p>
          <a:p>
            <a:r>
              <a:rPr lang="es-ES_tradnl" sz="1600" b="1" dirty="0" smtClean="0">
                <a:latin typeface="+mn-lt"/>
                <a:ea typeface="Swift"/>
                <a:cs typeface="Arial"/>
              </a:rPr>
              <a:t>PLANTEJAMENT DEL TREBALL</a:t>
            </a:r>
            <a:endParaRPr lang="ca-ES" sz="1600" dirty="0">
              <a:latin typeface="+mn-lt"/>
              <a:cs typeface="Arial"/>
            </a:endParaRPr>
          </a:p>
        </p:txBody>
      </p:sp>
      <p:sp>
        <p:nvSpPr>
          <p:cNvPr id="32" name="Rectángulo 46"/>
          <p:cNvSpPr>
            <a:spLocks noChangeArrowheads="1"/>
          </p:cNvSpPr>
          <p:nvPr/>
        </p:nvSpPr>
        <p:spPr bwMode="auto">
          <a:xfrm>
            <a:off x="3135076" y="1991520"/>
            <a:ext cx="259635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1600" b="1" dirty="0" smtClean="0">
                <a:latin typeface="+mn-lt"/>
                <a:cs typeface="Arial"/>
              </a:rPr>
              <a:t>INFORMACIÓ DOCUMENTAL</a:t>
            </a:r>
            <a:endParaRPr lang="ca-ES" sz="1600" dirty="0">
              <a:latin typeface="+mn-lt"/>
              <a:cs typeface="Arial"/>
            </a:endParaRPr>
          </a:p>
        </p:txBody>
      </p:sp>
      <p:sp>
        <p:nvSpPr>
          <p:cNvPr id="36" name="Rectángulo 26"/>
          <p:cNvSpPr>
            <a:spLocks noChangeArrowheads="1"/>
          </p:cNvSpPr>
          <p:nvPr/>
        </p:nvSpPr>
        <p:spPr bwMode="auto">
          <a:xfrm>
            <a:off x="4584305" y="2957497"/>
            <a:ext cx="245894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a-ES" sz="1600" b="1" dirty="0">
                <a:latin typeface="+mn-lt"/>
                <a:ea typeface="Swift"/>
                <a:cs typeface="Arial"/>
              </a:rPr>
              <a:t>DISSENY DE L’EXPERIMENT</a:t>
            </a:r>
          </a:p>
        </p:txBody>
      </p:sp>
      <p:sp>
        <p:nvSpPr>
          <p:cNvPr id="40" name="Rectángulo 49"/>
          <p:cNvSpPr>
            <a:spLocks noChangeArrowheads="1"/>
          </p:cNvSpPr>
          <p:nvPr/>
        </p:nvSpPr>
        <p:spPr bwMode="auto">
          <a:xfrm>
            <a:off x="6079531" y="3896885"/>
            <a:ext cx="191860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_tradnl" sz="1600" b="1" dirty="0" smtClean="0">
                <a:latin typeface="+mn-lt"/>
                <a:ea typeface="Swift"/>
                <a:cs typeface="Arial"/>
              </a:rPr>
              <a:t>ANÀLISI I RESULTATS</a:t>
            </a:r>
            <a:endParaRPr lang="ca-ES" sz="1600" dirty="0">
              <a:latin typeface="+mn-lt"/>
              <a:cs typeface="Arial"/>
            </a:endParaRPr>
          </a:p>
        </p:txBody>
      </p:sp>
      <p:sp>
        <p:nvSpPr>
          <p:cNvPr id="45" name="Rectángulo 28"/>
          <p:cNvSpPr>
            <a:spLocks noChangeArrowheads="1"/>
          </p:cNvSpPr>
          <p:nvPr/>
        </p:nvSpPr>
        <p:spPr bwMode="auto">
          <a:xfrm>
            <a:off x="7556500" y="4698253"/>
            <a:ext cx="15875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_tradnl" sz="1600" b="1" dirty="0" smtClean="0">
                <a:latin typeface="+mn-lt"/>
                <a:ea typeface="Swift"/>
                <a:cs typeface="Arial"/>
              </a:rPr>
              <a:t>CONCLUSIONS</a:t>
            </a:r>
            <a:endParaRPr lang="ca-ES" sz="1600" dirty="0">
              <a:latin typeface="+mn-lt"/>
              <a:cs typeface="Arial"/>
            </a:endParaRPr>
          </a:p>
        </p:txBody>
      </p:sp>
      <p:sp>
        <p:nvSpPr>
          <p:cNvPr id="25" name="TextBox 18"/>
          <p:cNvSpPr txBox="1">
            <a:spLocks noChangeArrowheads="1"/>
          </p:cNvSpPr>
          <p:nvPr/>
        </p:nvSpPr>
        <p:spPr bwMode="auto">
          <a:xfrm>
            <a:off x="7148269" y="95250"/>
            <a:ext cx="172585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b="1" dirty="0">
                <a:latin typeface="+mn-lt"/>
                <a:cs typeface="Arial"/>
              </a:rPr>
              <a:t>|</a:t>
            </a:r>
            <a:r>
              <a:rPr lang="en-US" b="1" dirty="0" smtClean="0">
                <a:latin typeface="+mn-lt"/>
                <a:cs typeface="Arial"/>
              </a:rPr>
              <a:t> </a:t>
            </a:r>
            <a:r>
              <a:rPr lang="es-ES_tradnl" b="1" dirty="0" smtClean="0">
                <a:latin typeface="+mn-lt"/>
                <a:cs typeface="Arial"/>
              </a:rPr>
              <a:t>CONCLUSIONS</a:t>
            </a:r>
            <a:endParaRPr lang="es-ES_tradnl" b="1" dirty="0">
              <a:latin typeface="+mn-lt"/>
              <a:cs typeface="Arial"/>
            </a:endParaRPr>
          </a:p>
        </p:txBody>
      </p:sp>
      <p:sp>
        <p:nvSpPr>
          <p:cNvPr id="27" name="TextBox 3"/>
          <p:cNvSpPr txBox="1">
            <a:spLocks noChangeArrowheads="1"/>
          </p:cNvSpPr>
          <p:nvPr/>
        </p:nvSpPr>
        <p:spPr bwMode="auto">
          <a:xfrm>
            <a:off x="239453" y="6444377"/>
            <a:ext cx="81464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400" dirty="0" smtClean="0">
                <a:latin typeface="+mn-lt"/>
                <a:cs typeface="Arial"/>
              </a:rPr>
              <a:t>21 de 24</a:t>
            </a:r>
            <a:endParaRPr lang="en-US" sz="1400" dirty="0">
              <a:latin typeface="+mn-lt"/>
              <a:cs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9751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19"/>
          <p:cNvCxnSpPr/>
          <p:nvPr/>
        </p:nvCxnSpPr>
        <p:spPr>
          <a:xfrm>
            <a:off x="433388" y="479425"/>
            <a:ext cx="8348662" cy="0"/>
          </a:xfrm>
          <a:prstGeom prst="line">
            <a:avLst/>
          </a:prstGeom>
          <a:ln>
            <a:solidFill>
              <a:srgbClr val="00B05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2"/>
          <p:cNvCxnSpPr/>
          <p:nvPr/>
        </p:nvCxnSpPr>
        <p:spPr>
          <a:xfrm>
            <a:off x="433388" y="6365875"/>
            <a:ext cx="8348662" cy="0"/>
          </a:xfrm>
          <a:prstGeom prst="line">
            <a:avLst/>
          </a:prstGeom>
          <a:ln>
            <a:solidFill>
              <a:srgbClr val="00B05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55"/>
          <p:cNvCxnSpPr/>
          <p:nvPr/>
        </p:nvCxnSpPr>
        <p:spPr>
          <a:xfrm rot="10800000">
            <a:off x="678659" y="2508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Elipse 57"/>
          <p:cNvSpPr/>
          <p:nvPr/>
        </p:nvSpPr>
        <p:spPr>
          <a:xfrm>
            <a:off x="463948" y="142875"/>
            <a:ext cx="223441" cy="223838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10" name="Elipse 58"/>
          <p:cNvSpPr/>
          <p:nvPr/>
        </p:nvSpPr>
        <p:spPr>
          <a:xfrm>
            <a:off x="829668" y="138905"/>
            <a:ext cx="223441" cy="223838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cxnSp>
        <p:nvCxnSpPr>
          <p:cNvPr id="11" name="Conector recto 60"/>
          <p:cNvCxnSpPr/>
          <p:nvPr/>
        </p:nvCxnSpPr>
        <p:spPr>
          <a:xfrm rot="10800000">
            <a:off x="1046959" y="2635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cto 61"/>
          <p:cNvCxnSpPr/>
          <p:nvPr/>
        </p:nvCxnSpPr>
        <p:spPr>
          <a:xfrm rot="10800000">
            <a:off x="1415259" y="2508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Elipse 62"/>
          <p:cNvSpPr/>
          <p:nvPr/>
        </p:nvSpPr>
        <p:spPr>
          <a:xfrm>
            <a:off x="1200548" y="142875"/>
            <a:ext cx="223441" cy="223838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14" name="Elipse 63"/>
          <p:cNvSpPr/>
          <p:nvPr/>
        </p:nvSpPr>
        <p:spPr>
          <a:xfrm>
            <a:off x="1566268" y="138905"/>
            <a:ext cx="223441" cy="223838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cxnSp>
        <p:nvCxnSpPr>
          <p:cNvPr id="15" name="Conector recto 64"/>
          <p:cNvCxnSpPr/>
          <p:nvPr/>
        </p:nvCxnSpPr>
        <p:spPr>
          <a:xfrm rot="10800000">
            <a:off x="1783559" y="2635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Elipse 65"/>
          <p:cNvSpPr/>
          <p:nvPr/>
        </p:nvSpPr>
        <p:spPr>
          <a:xfrm>
            <a:off x="1924448" y="142875"/>
            <a:ext cx="223441" cy="223838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17" name="TextBox 18"/>
          <p:cNvSpPr txBox="1">
            <a:spLocks noChangeArrowheads="1"/>
          </p:cNvSpPr>
          <p:nvPr/>
        </p:nvSpPr>
        <p:spPr bwMode="auto">
          <a:xfrm>
            <a:off x="7360634" y="95250"/>
            <a:ext cx="151349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600" b="1" dirty="0" smtClean="0">
                <a:latin typeface="+mn-lt"/>
                <a:cs typeface="Arial"/>
              </a:rPr>
              <a:t>|CONCLUSIONS</a:t>
            </a:r>
            <a:endParaRPr lang="es-ES_tradnl" sz="1600" b="1" dirty="0">
              <a:latin typeface="+mn-lt"/>
              <a:cs typeface="Arial"/>
            </a:endParaRPr>
          </a:p>
        </p:txBody>
      </p:sp>
      <p:sp>
        <p:nvSpPr>
          <p:cNvPr id="21" name="2 Marcador de contenido"/>
          <p:cNvSpPr>
            <a:spLocks noGrp="1"/>
          </p:cNvSpPr>
          <p:nvPr>
            <p:ph idx="1"/>
          </p:nvPr>
        </p:nvSpPr>
        <p:spPr>
          <a:xfrm>
            <a:off x="463948" y="1122529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a-ES" sz="2400" dirty="0">
                <a:latin typeface="+mn-lt"/>
              </a:rPr>
              <a:t>Un cop acabat l’estudi podem establir les següents conclusions</a:t>
            </a:r>
            <a:r>
              <a:rPr lang="ca-ES" sz="2400" dirty="0" smtClean="0">
                <a:latin typeface="+mn-lt"/>
              </a:rPr>
              <a:t>:</a:t>
            </a:r>
          </a:p>
          <a:p>
            <a:pPr marL="0" indent="0">
              <a:buNone/>
            </a:pPr>
            <a:endParaRPr lang="ca-ES" sz="2400" dirty="0">
              <a:latin typeface="+mn-lt"/>
            </a:endParaRPr>
          </a:p>
          <a:p>
            <a:r>
              <a:rPr lang="ca-ES" sz="2400" dirty="0" smtClean="0">
                <a:latin typeface="+mn-lt"/>
              </a:rPr>
              <a:t>El dia més adequat per a fer la trasplantaci</a:t>
            </a:r>
            <a:r>
              <a:rPr lang="ca-ES" sz="2400" dirty="0">
                <a:latin typeface="+mn-lt"/>
              </a:rPr>
              <a:t>ó</a:t>
            </a:r>
            <a:r>
              <a:rPr lang="ca-ES" sz="2400" dirty="0" smtClean="0">
                <a:latin typeface="+mn-lt"/>
              </a:rPr>
              <a:t> és el 15.</a:t>
            </a:r>
          </a:p>
          <a:p>
            <a:pPr marL="0" indent="0">
              <a:buNone/>
            </a:pPr>
            <a:endParaRPr lang="ca-ES" sz="2400" dirty="0">
              <a:latin typeface="+mn-lt"/>
            </a:endParaRPr>
          </a:p>
          <a:p>
            <a:r>
              <a:rPr lang="ca-ES" sz="2400" dirty="0" smtClean="0">
                <a:latin typeface="+mn-lt"/>
              </a:rPr>
              <a:t>La hipòtesi respecte a la profunditat queda confirmada. La profunditat òptima es troba entre 1 i 1,5cm, tal i com recomanava el distribuïdor.</a:t>
            </a:r>
            <a:endParaRPr lang="ca-ES" sz="2400" dirty="0">
              <a:latin typeface="+mn-lt"/>
            </a:endParaRPr>
          </a:p>
        </p:txBody>
      </p:sp>
      <p:sp>
        <p:nvSpPr>
          <p:cNvPr id="23" name="TextBox 3"/>
          <p:cNvSpPr txBox="1">
            <a:spLocks noChangeArrowheads="1"/>
          </p:cNvSpPr>
          <p:nvPr/>
        </p:nvSpPr>
        <p:spPr bwMode="auto">
          <a:xfrm>
            <a:off x="239453" y="6444377"/>
            <a:ext cx="81464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400" dirty="0" smtClean="0">
                <a:latin typeface="+mn-lt"/>
                <a:cs typeface="Arial"/>
              </a:rPr>
              <a:t>22 de 24</a:t>
            </a:r>
            <a:endParaRPr lang="en-US" sz="1400" dirty="0">
              <a:latin typeface="+mn-lt"/>
              <a:cs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0485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19"/>
          <p:cNvCxnSpPr/>
          <p:nvPr/>
        </p:nvCxnSpPr>
        <p:spPr>
          <a:xfrm>
            <a:off x="433388" y="479425"/>
            <a:ext cx="8348662" cy="0"/>
          </a:xfrm>
          <a:prstGeom prst="line">
            <a:avLst/>
          </a:prstGeom>
          <a:ln>
            <a:solidFill>
              <a:srgbClr val="00B05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2"/>
          <p:cNvCxnSpPr/>
          <p:nvPr/>
        </p:nvCxnSpPr>
        <p:spPr>
          <a:xfrm>
            <a:off x="433388" y="6365875"/>
            <a:ext cx="8348662" cy="0"/>
          </a:xfrm>
          <a:prstGeom prst="line">
            <a:avLst/>
          </a:prstGeom>
          <a:ln>
            <a:solidFill>
              <a:srgbClr val="00B05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55"/>
          <p:cNvCxnSpPr/>
          <p:nvPr/>
        </p:nvCxnSpPr>
        <p:spPr>
          <a:xfrm rot="10800000">
            <a:off x="678659" y="2508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Elipse 57"/>
          <p:cNvSpPr/>
          <p:nvPr/>
        </p:nvSpPr>
        <p:spPr>
          <a:xfrm>
            <a:off x="463948" y="142875"/>
            <a:ext cx="223441" cy="223838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10" name="Elipse 58"/>
          <p:cNvSpPr/>
          <p:nvPr/>
        </p:nvSpPr>
        <p:spPr>
          <a:xfrm>
            <a:off x="829668" y="138905"/>
            <a:ext cx="223441" cy="223838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cxnSp>
        <p:nvCxnSpPr>
          <p:cNvPr id="11" name="Conector recto 60"/>
          <p:cNvCxnSpPr/>
          <p:nvPr/>
        </p:nvCxnSpPr>
        <p:spPr>
          <a:xfrm rot="10800000">
            <a:off x="1046959" y="2635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cto 61"/>
          <p:cNvCxnSpPr/>
          <p:nvPr/>
        </p:nvCxnSpPr>
        <p:spPr>
          <a:xfrm rot="10800000">
            <a:off x="1415259" y="2508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Elipse 62"/>
          <p:cNvSpPr/>
          <p:nvPr/>
        </p:nvSpPr>
        <p:spPr>
          <a:xfrm>
            <a:off x="1200548" y="142875"/>
            <a:ext cx="223441" cy="223838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14" name="Elipse 63"/>
          <p:cNvSpPr/>
          <p:nvPr/>
        </p:nvSpPr>
        <p:spPr>
          <a:xfrm>
            <a:off x="1566268" y="138905"/>
            <a:ext cx="223441" cy="223838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cxnSp>
        <p:nvCxnSpPr>
          <p:cNvPr id="15" name="Conector recto 64"/>
          <p:cNvCxnSpPr/>
          <p:nvPr/>
        </p:nvCxnSpPr>
        <p:spPr>
          <a:xfrm rot="10800000">
            <a:off x="1783559" y="2635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Elipse 65"/>
          <p:cNvSpPr/>
          <p:nvPr/>
        </p:nvSpPr>
        <p:spPr>
          <a:xfrm>
            <a:off x="1924448" y="142875"/>
            <a:ext cx="223441" cy="223838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17" name="TextBox 18"/>
          <p:cNvSpPr txBox="1">
            <a:spLocks noChangeArrowheads="1"/>
          </p:cNvSpPr>
          <p:nvPr/>
        </p:nvSpPr>
        <p:spPr bwMode="auto">
          <a:xfrm>
            <a:off x="7360634" y="95250"/>
            <a:ext cx="151349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600" b="1" dirty="0" smtClean="0">
                <a:latin typeface="+mn-lt"/>
                <a:cs typeface="Arial"/>
              </a:rPr>
              <a:t>|CONCLUSIONS</a:t>
            </a:r>
            <a:endParaRPr lang="es-ES_tradnl" sz="1600" b="1" dirty="0">
              <a:latin typeface="+mn-lt"/>
              <a:cs typeface="Arial"/>
            </a:endParaRPr>
          </a:p>
        </p:txBody>
      </p:sp>
      <p:sp>
        <p:nvSpPr>
          <p:cNvPr id="18" name="2 Marcador de contenido"/>
          <p:cNvSpPr>
            <a:spLocks noGrp="1"/>
          </p:cNvSpPr>
          <p:nvPr>
            <p:ph idx="1"/>
          </p:nvPr>
        </p:nvSpPr>
        <p:spPr>
          <a:xfrm>
            <a:off x="473298" y="1040642"/>
            <a:ext cx="8229600" cy="4525963"/>
          </a:xfrm>
        </p:spPr>
        <p:txBody>
          <a:bodyPr>
            <a:normAutofit/>
          </a:bodyPr>
          <a:lstStyle/>
          <a:p>
            <a:r>
              <a:rPr lang="ca-ES" sz="2400" dirty="0" smtClean="0">
                <a:latin typeface="+mn-lt"/>
              </a:rPr>
              <a:t>La hipòtesi inicial respecte a la fibra de coco queda negada.</a:t>
            </a:r>
            <a:endParaRPr lang="ca-ES" sz="2400" dirty="0">
              <a:latin typeface="+mn-lt"/>
            </a:endParaRPr>
          </a:p>
          <a:p>
            <a:pPr marL="0" indent="0">
              <a:buNone/>
            </a:pPr>
            <a:endParaRPr lang="ca-ES" sz="2400" dirty="0">
              <a:latin typeface="+mn-lt"/>
            </a:endParaRPr>
          </a:p>
          <a:p>
            <a:r>
              <a:rPr lang="ca-ES" sz="2400" dirty="0" smtClean="0">
                <a:latin typeface="+mn-lt"/>
              </a:rPr>
              <a:t>La </a:t>
            </a:r>
            <a:r>
              <a:rPr lang="ca-ES" sz="2400" dirty="0">
                <a:latin typeface="+mn-lt"/>
              </a:rPr>
              <a:t>hipòtesi inicial </a:t>
            </a:r>
            <a:r>
              <a:rPr lang="ca-ES" sz="2400" dirty="0" smtClean="0">
                <a:latin typeface="+mn-lt"/>
              </a:rPr>
              <a:t>sobre la sorra queda </a:t>
            </a:r>
            <a:r>
              <a:rPr lang="ca-ES" sz="2400" dirty="0">
                <a:latin typeface="+mn-lt"/>
              </a:rPr>
              <a:t>negada.</a:t>
            </a:r>
          </a:p>
          <a:p>
            <a:pPr marL="0" indent="0">
              <a:buNone/>
            </a:pPr>
            <a:endParaRPr lang="ca-ES" sz="2400" dirty="0">
              <a:latin typeface="+mn-lt"/>
            </a:endParaRPr>
          </a:p>
          <a:p>
            <a:r>
              <a:rPr lang="ca-ES" sz="2400" dirty="0">
                <a:latin typeface="+mn-lt"/>
              </a:rPr>
              <a:t>Respecte a la variable de la </a:t>
            </a:r>
            <a:r>
              <a:rPr lang="ca-ES" sz="2400" dirty="0" smtClean="0">
                <a:latin typeface="+mn-lt"/>
              </a:rPr>
              <a:t>temperatura, confirmem la hipòtesi inicial. </a:t>
            </a:r>
            <a:endParaRPr lang="ca-ES" sz="1800" dirty="0"/>
          </a:p>
        </p:txBody>
      </p:sp>
      <p:sp>
        <p:nvSpPr>
          <p:cNvPr id="19" name="TextBox 3"/>
          <p:cNvSpPr txBox="1">
            <a:spLocks noChangeArrowheads="1"/>
          </p:cNvSpPr>
          <p:nvPr/>
        </p:nvSpPr>
        <p:spPr bwMode="auto">
          <a:xfrm>
            <a:off x="239453" y="6444377"/>
            <a:ext cx="81464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400" dirty="0" smtClean="0">
                <a:latin typeface="+mn-lt"/>
                <a:cs typeface="Arial"/>
              </a:rPr>
              <a:t>23 de 24</a:t>
            </a:r>
            <a:endParaRPr lang="en-US" sz="1400" dirty="0">
              <a:latin typeface="+mn-lt"/>
              <a:cs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82382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19"/>
          <p:cNvCxnSpPr/>
          <p:nvPr/>
        </p:nvCxnSpPr>
        <p:spPr>
          <a:xfrm>
            <a:off x="433388" y="479425"/>
            <a:ext cx="8348662" cy="0"/>
          </a:xfrm>
          <a:prstGeom prst="line">
            <a:avLst/>
          </a:prstGeom>
          <a:ln>
            <a:solidFill>
              <a:srgbClr val="00B05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"/>
          <p:cNvCxnSpPr/>
          <p:nvPr/>
        </p:nvCxnSpPr>
        <p:spPr>
          <a:xfrm>
            <a:off x="433388" y="6365875"/>
            <a:ext cx="8348662" cy="0"/>
          </a:xfrm>
          <a:prstGeom prst="line">
            <a:avLst/>
          </a:prstGeom>
          <a:ln>
            <a:solidFill>
              <a:srgbClr val="00B05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387" name="TextBox 18"/>
          <p:cNvSpPr txBox="1">
            <a:spLocks noChangeArrowheads="1"/>
          </p:cNvSpPr>
          <p:nvPr/>
        </p:nvSpPr>
        <p:spPr bwMode="auto">
          <a:xfrm>
            <a:off x="5716787" y="95250"/>
            <a:ext cx="31573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b="1" dirty="0">
                <a:latin typeface="+mn-lt"/>
                <a:cs typeface="Arial"/>
              </a:rPr>
              <a:t>|</a:t>
            </a:r>
            <a:r>
              <a:rPr lang="en-US" b="1" dirty="0" smtClean="0">
                <a:latin typeface="+mn-lt"/>
                <a:cs typeface="Arial"/>
              </a:rPr>
              <a:t> </a:t>
            </a:r>
            <a:r>
              <a:rPr lang="es-ES_tradnl" b="1" dirty="0" smtClean="0">
                <a:latin typeface="+mn-lt"/>
                <a:cs typeface="Arial"/>
              </a:rPr>
              <a:t>PLANTEJAMENT DEL TREBALL</a:t>
            </a:r>
            <a:endParaRPr lang="es-ES_tradnl" b="1" dirty="0">
              <a:latin typeface="+mn-lt"/>
              <a:cs typeface="Arial"/>
            </a:endParaRPr>
          </a:p>
        </p:txBody>
      </p:sp>
      <p:sp>
        <p:nvSpPr>
          <p:cNvPr id="21" name="Elipse 20"/>
          <p:cNvSpPr/>
          <p:nvPr/>
        </p:nvSpPr>
        <p:spPr>
          <a:xfrm>
            <a:off x="3519375" y="3132856"/>
            <a:ext cx="1209485" cy="1197213"/>
          </a:xfrm>
          <a:prstGeom prst="ellipse">
            <a:avLst/>
          </a:prstGeom>
          <a:noFill/>
          <a:ln w="38100">
            <a:solidFill>
              <a:srgbClr val="00B050">
                <a:alpha val="6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>
              <a:solidFill>
                <a:srgbClr val="660066"/>
              </a:solidFill>
            </a:endParaRPr>
          </a:p>
        </p:txBody>
      </p:sp>
      <p:sp>
        <p:nvSpPr>
          <p:cNvPr id="22" name="Elipse 21"/>
          <p:cNvSpPr/>
          <p:nvPr/>
        </p:nvSpPr>
        <p:spPr>
          <a:xfrm>
            <a:off x="2013913" y="2201293"/>
            <a:ext cx="1209485" cy="1197212"/>
          </a:xfrm>
          <a:prstGeom prst="ellipse">
            <a:avLst/>
          </a:prstGeom>
          <a:noFill/>
          <a:ln w="38100">
            <a:solidFill>
              <a:srgbClr val="00B050">
                <a:alpha val="6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>
              <a:solidFill>
                <a:srgbClr val="660066"/>
              </a:solidFill>
            </a:endParaRPr>
          </a:p>
        </p:txBody>
      </p:sp>
      <p:sp>
        <p:nvSpPr>
          <p:cNvPr id="33" name="Elipse 32"/>
          <p:cNvSpPr/>
          <p:nvPr/>
        </p:nvSpPr>
        <p:spPr>
          <a:xfrm>
            <a:off x="5015700" y="4033907"/>
            <a:ext cx="1209485" cy="1197213"/>
          </a:xfrm>
          <a:prstGeom prst="ellipse">
            <a:avLst/>
          </a:prstGeom>
          <a:noFill/>
          <a:ln w="38100">
            <a:solidFill>
              <a:srgbClr val="00B050">
                <a:alpha val="6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cxnSp>
        <p:nvCxnSpPr>
          <p:cNvPr id="34" name="Conector recto 33"/>
          <p:cNvCxnSpPr/>
          <p:nvPr/>
        </p:nvCxnSpPr>
        <p:spPr>
          <a:xfrm rot="10800000">
            <a:off x="6141142" y="4949316"/>
            <a:ext cx="473198" cy="283597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Elipse 34"/>
          <p:cNvSpPr/>
          <p:nvPr/>
        </p:nvSpPr>
        <p:spPr>
          <a:xfrm>
            <a:off x="6524815" y="4924187"/>
            <a:ext cx="1209485" cy="1197213"/>
          </a:xfrm>
          <a:prstGeom prst="ellipse">
            <a:avLst/>
          </a:prstGeom>
          <a:noFill/>
          <a:ln w="38100">
            <a:solidFill>
              <a:srgbClr val="00B050">
                <a:alpha val="6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cxnSp>
        <p:nvCxnSpPr>
          <p:cNvPr id="37" name="Conector recto 36"/>
          <p:cNvCxnSpPr/>
          <p:nvPr/>
        </p:nvCxnSpPr>
        <p:spPr>
          <a:xfrm rot="10800000">
            <a:off x="4644102" y="4017962"/>
            <a:ext cx="473198" cy="283597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ector recto 37"/>
          <p:cNvCxnSpPr/>
          <p:nvPr/>
        </p:nvCxnSpPr>
        <p:spPr>
          <a:xfrm rot="10800000">
            <a:off x="3135077" y="3111386"/>
            <a:ext cx="473198" cy="283597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cto 38"/>
          <p:cNvCxnSpPr/>
          <p:nvPr/>
        </p:nvCxnSpPr>
        <p:spPr>
          <a:xfrm rot="10800000">
            <a:off x="1667715" y="2158216"/>
            <a:ext cx="473198" cy="283597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Elipse 40"/>
          <p:cNvSpPr/>
          <p:nvPr/>
        </p:nvSpPr>
        <p:spPr>
          <a:xfrm>
            <a:off x="523470" y="1323597"/>
            <a:ext cx="1209485" cy="1197212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>
                <a:alpha val="6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43" name="Rectángulo 42"/>
          <p:cNvSpPr/>
          <p:nvPr/>
        </p:nvSpPr>
        <p:spPr>
          <a:xfrm>
            <a:off x="318654" y="76380"/>
            <a:ext cx="1822259" cy="369332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es-E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a-ES" b="1" dirty="0" smtClean="0">
                <a:cs typeface="Arial"/>
              </a:rPr>
              <a:t>Sortida a la llum</a:t>
            </a:r>
            <a:endParaRPr lang="en-US" b="1" dirty="0">
              <a:cs typeface="Arial"/>
            </a:endParaRPr>
          </a:p>
        </p:txBody>
      </p:sp>
      <p:sp>
        <p:nvSpPr>
          <p:cNvPr id="26" name="Rectángulo 44"/>
          <p:cNvSpPr>
            <a:spLocks noChangeArrowheads="1"/>
          </p:cNvSpPr>
          <p:nvPr/>
        </p:nvSpPr>
        <p:spPr bwMode="auto">
          <a:xfrm>
            <a:off x="1667714" y="1004689"/>
            <a:ext cx="267887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1600" b="1" dirty="0" smtClean="0">
                <a:latin typeface="+mn-lt"/>
                <a:ea typeface="Swift"/>
                <a:cs typeface="Arial"/>
              </a:rPr>
              <a:t>PLANTEJAMENT DEL TREBALL</a:t>
            </a:r>
            <a:endParaRPr lang="ca-ES" sz="1600" dirty="0">
              <a:latin typeface="+mn-lt"/>
              <a:cs typeface="Arial"/>
            </a:endParaRPr>
          </a:p>
        </p:txBody>
      </p:sp>
      <p:sp>
        <p:nvSpPr>
          <p:cNvPr id="32" name="Rectángulo 46"/>
          <p:cNvSpPr>
            <a:spLocks noChangeArrowheads="1"/>
          </p:cNvSpPr>
          <p:nvPr/>
        </p:nvSpPr>
        <p:spPr bwMode="auto">
          <a:xfrm>
            <a:off x="3135076" y="1991520"/>
            <a:ext cx="259635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1600" b="1" dirty="0" smtClean="0">
                <a:latin typeface="+mn-lt"/>
                <a:cs typeface="Arial"/>
              </a:rPr>
              <a:t>INFORMACIÓ DOCUMENTAL</a:t>
            </a:r>
            <a:endParaRPr lang="ca-ES" sz="1600" dirty="0">
              <a:latin typeface="+mn-lt"/>
              <a:cs typeface="Arial"/>
            </a:endParaRPr>
          </a:p>
        </p:txBody>
      </p:sp>
      <p:sp>
        <p:nvSpPr>
          <p:cNvPr id="36" name="Rectángulo 26"/>
          <p:cNvSpPr>
            <a:spLocks noChangeArrowheads="1"/>
          </p:cNvSpPr>
          <p:nvPr/>
        </p:nvSpPr>
        <p:spPr bwMode="auto">
          <a:xfrm>
            <a:off x="4584305" y="2957497"/>
            <a:ext cx="245894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a-ES" sz="1600" b="1" dirty="0">
                <a:latin typeface="+mn-lt"/>
                <a:ea typeface="Swift"/>
                <a:cs typeface="Arial"/>
              </a:rPr>
              <a:t>DISSENY DE L’EXPERIMENT</a:t>
            </a:r>
          </a:p>
        </p:txBody>
      </p:sp>
      <p:sp>
        <p:nvSpPr>
          <p:cNvPr id="40" name="Rectángulo 49"/>
          <p:cNvSpPr>
            <a:spLocks noChangeArrowheads="1"/>
          </p:cNvSpPr>
          <p:nvPr/>
        </p:nvSpPr>
        <p:spPr bwMode="auto">
          <a:xfrm>
            <a:off x="6126685" y="3896885"/>
            <a:ext cx="198195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_tradnl" sz="1600" b="1" dirty="0" smtClean="0">
                <a:latin typeface="+mn-lt"/>
                <a:ea typeface="Swift"/>
                <a:cs typeface="Arial"/>
              </a:rPr>
              <a:t>ANÀLISI ESTADÍSTICA</a:t>
            </a:r>
            <a:endParaRPr lang="ca-ES" sz="1600" dirty="0">
              <a:latin typeface="+mn-lt"/>
              <a:cs typeface="Arial"/>
            </a:endParaRPr>
          </a:p>
        </p:txBody>
      </p:sp>
      <p:sp>
        <p:nvSpPr>
          <p:cNvPr id="45" name="Rectángulo 28"/>
          <p:cNvSpPr>
            <a:spLocks noChangeArrowheads="1"/>
          </p:cNvSpPr>
          <p:nvPr/>
        </p:nvSpPr>
        <p:spPr bwMode="auto">
          <a:xfrm>
            <a:off x="7556500" y="4698253"/>
            <a:ext cx="15875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_tradnl" sz="1600" b="1" dirty="0" smtClean="0">
                <a:latin typeface="+mn-lt"/>
                <a:ea typeface="Swift"/>
                <a:cs typeface="Arial"/>
              </a:rPr>
              <a:t>CONCLUSIONS</a:t>
            </a:r>
            <a:endParaRPr lang="ca-ES" sz="1600" dirty="0">
              <a:latin typeface="+mn-lt"/>
              <a:cs typeface="Arial"/>
            </a:endParaRPr>
          </a:p>
        </p:txBody>
      </p:sp>
      <p:sp>
        <p:nvSpPr>
          <p:cNvPr id="25" name="TextBox 3"/>
          <p:cNvSpPr txBox="1">
            <a:spLocks noChangeArrowheads="1"/>
          </p:cNvSpPr>
          <p:nvPr/>
        </p:nvSpPr>
        <p:spPr bwMode="auto">
          <a:xfrm>
            <a:off x="330825" y="6444377"/>
            <a:ext cx="7232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400" dirty="0">
                <a:latin typeface="+mn-lt"/>
                <a:cs typeface="Arial"/>
              </a:rPr>
              <a:t>2</a:t>
            </a:r>
            <a:r>
              <a:rPr lang="en-US" sz="1400" dirty="0" smtClean="0">
                <a:latin typeface="+mn-lt"/>
                <a:cs typeface="Arial"/>
              </a:rPr>
              <a:t> de 24</a:t>
            </a:r>
            <a:endParaRPr lang="en-US" sz="1400" dirty="0">
              <a:latin typeface="+mn-lt"/>
              <a:cs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3559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Conector recto 25"/>
          <p:cNvCxnSpPr/>
          <p:nvPr/>
        </p:nvCxnSpPr>
        <p:spPr>
          <a:xfrm flipH="1" flipV="1">
            <a:off x="1643697" y="3372241"/>
            <a:ext cx="5765531" cy="1588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Elipse 35"/>
          <p:cNvSpPr/>
          <p:nvPr/>
        </p:nvSpPr>
        <p:spPr>
          <a:xfrm>
            <a:off x="1037604" y="2922181"/>
            <a:ext cx="861549" cy="859633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a-ES" sz="4800" dirty="0" smtClean="0">
                <a:solidFill>
                  <a:schemeClr val="tx1"/>
                </a:solidFill>
                <a:cs typeface="Arial"/>
              </a:rPr>
              <a:t>G</a:t>
            </a:r>
            <a:endParaRPr lang="ca-ES" sz="480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38" name="Elipse 37"/>
          <p:cNvSpPr/>
          <p:nvPr/>
        </p:nvSpPr>
        <p:spPr>
          <a:xfrm>
            <a:off x="2038853" y="2949564"/>
            <a:ext cx="861549" cy="859633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a-ES" sz="4800" dirty="0">
                <a:solidFill>
                  <a:schemeClr val="tx1"/>
                </a:solidFill>
                <a:cs typeface="Arial"/>
              </a:rPr>
              <a:t>R</a:t>
            </a:r>
          </a:p>
        </p:txBody>
      </p:sp>
      <p:sp>
        <p:nvSpPr>
          <p:cNvPr id="39" name="Elipse 38"/>
          <p:cNvSpPr/>
          <p:nvPr/>
        </p:nvSpPr>
        <p:spPr>
          <a:xfrm>
            <a:off x="3031504" y="2949564"/>
            <a:ext cx="861549" cy="859633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a-ES" sz="4800" dirty="0" smtClean="0">
                <a:solidFill>
                  <a:schemeClr val="tx1"/>
                </a:solidFill>
                <a:cs typeface="Arial"/>
              </a:rPr>
              <a:t>À</a:t>
            </a:r>
            <a:endParaRPr lang="ca-ES" sz="480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40" name="Elipse 39"/>
          <p:cNvSpPr/>
          <p:nvPr/>
        </p:nvSpPr>
        <p:spPr>
          <a:xfrm>
            <a:off x="4034804" y="2940830"/>
            <a:ext cx="861549" cy="859633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a-ES" sz="4800" dirty="0" smtClean="0">
                <a:solidFill>
                  <a:schemeClr val="tx1"/>
                </a:solidFill>
                <a:cs typeface="Arial"/>
              </a:rPr>
              <a:t>C</a:t>
            </a:r>
            <a:endParaRPr lang="ca-ES" sz="480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41" name="Elipse 40"/>
          <p:cNvSpPr/>
          <p:nvPr/>
        </p:nvSpPr>
        <p:spPr>
          <a:xfrm>
            <a:off x="5038104" y="2949564"/>
            <a:ext cx="861549" cy="859633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a-ES" sz="4800" dirty="0" smtClean="0">
                <a:solidFill>
                  <a:schemeClr val="tx1"/>
                </a:solidFill>
                <a:cs typeface="Arial"/>
              </a:rPr>
              <a:t>I</a:t>
            </a:r>
            <a:endParaRPr lang="ca-ES" sz="480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42" name="Elipse 41"/>
          <p:cNvSpPr/>
          <p:nvPr/>
        </p:nvSpPr>
        <p:spPr>
          <a:xfrm>
            <a:off x="6036602" y="2949564"/>
            <a:ext cx="861549" cy="859633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a-ES" sz="4800" dirty="0" smtClean="0">
                <a:solidFill>
                  <a:schemeClr val="tx1"/>
                </a:solidFill>
                <a:cs typeface="Arial"/>
              </a:rPr>
              <a:t>E</a:t>
            </a:r>
            <a:endParaRPr lang="ca-ES" sz="4800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43" name="Elipse 42"/>
          <p:cNvSpPr/>
          <p:nvPr/>
        </p:nvSpPr>
        <p:spPr>
          <a:xfrm>
            <a:off x="7025151" y="2953530"/>
            <a:ext cx="861549" cy="859633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a-ES" sz="4800" dirty="0" smtClean="0">
                <a:solidFill>
                  <a:schemeClr val="tx1"/>
                </a:solidFill>
                <a:cs typeface="Arial"/>
              </a:rPr>
              <a:t>S</a:t>
            </a:r>
            <a:endParaRPr lang="ca-ES" sz="4800" dirty="0">
              <a:solidFill>
                <a:schemeClr val="tx1"/>
              </a:solidFill>
              <a:cs typeface="Arial"/>
            </a:endParaRPr>
          </a:p>
        </p:txBody>
      </p:sp>
      <p:cxnSp>
        <p:nvCxnSpPr>
          <p:cNvPr id="45" name="Straight Connector 2"/>
          <p:cNvCxnSpPr/>
          <p:nvPr/>
        </p:nvCxnSpPr>
        <p:spPr>
          <a:xfrm>
            <a:off x="433388" y="6365875"/>
            <a:ext cx="8348662" cy="0"/>
          </a:xfrm>
          <a:prstGeom prst="line">
            <a:avLst/>
          </a:prstGeom>
          <a:ln>
            <a:solidFill>
              <a:srgbClr val="92D05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19"/>
          <p:cNvCxnSpPr/>
          <p:nvPr/>
        </p:nvCxnSpPr>
        <p:spPr>
          <a:xfrm>
            <a:off x="433388" y="479425"/>
            <a:ext cx="8348662" cy="0"/>
          </a:xfrm>
          <a:prstGeom prst="line">
            <a:avLst/>
          </a:prstGeom>
          <a:ln>
            <a:solidFill>
              <a:srgbClr val="92D05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239453" y="6444377"/>
            <a:ext cx="81464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400" dirty="0" smtClean="0">
                <a:latin typeface="+mn-lt"/>
                <a:cs typeface="Arial"/>
              </a:rPr>
              <a:t>24 de 24</a:t>
            </a:r>
            <a:endParaRPr lang="en-US" sz="1400" dirty="0">
              <a:latin typeface="+mn-lt"/>
              <a:cs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3284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9" name="Straight Connector 2"/>
          <p:cNvCxnSpPr/>
          <p:nvPr/>
        </p:nvCxnSpPr>
        <p:spPr>
          <a:xfrm>
            <a:off x="433388" y="6365875"/>
            <a:ext cx="8348662" cy="0"/>
          </a:xfrm>
          <a:prstGeom prst="line">
            <a:avLst/>
          </a:prstGeom>
          <a:ln>
            <a:solidFill>
              <a:srgbClr val="00B05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19"/>
          <p:cNvCxnSpPr/>
          <p:nvPr/>
        </p:nvCxnSpPr>
        <p:spPr>
          <a:xfrm>
            <a:off x="433388" y="479425"/>
            <a:ext cx="8348662" cy="0"/>
          </a:xfrm>
          <a:prstGeom prst="line">
            <a:avLst/>
          </a:prstGeom>
          <a:ln>
            <a:solidFill>
              <a:srgbClr val="00B05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Conector recto 55"/>
          <p:cNvCxnSpPr/>
          <p:nvPr/>
        </p:nvCxnSpPr>
        <p:spPr>
          <a:xfrm rot="10800000">
            <a:off x="678659" y="2508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Elipse 57"/>
          <p:cNvSpPr/>
          <p:nvPr/>
        </p:nvSpPr>
        <p:spPr>
          <a:xfrm>
            <a:off x="463948" y="142875"/>
            <a:ext cx="223441" cy="223838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59" name="Elipse 58"/>
          <p:cNvSpPr/>
          <p:nvPr/>
        </p:nvSpPr>
        <p:spPr>
          <a:xfrm>
            <a:off x="829668" y="138905"/>
            <a:ext cx="223441" cy="223838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cxnSp>
        <p:nvCxnSpPr>
          <p:cNvPr id="61" name="Conector recto 60"/>
          <p:cNvCxnSpPr/>
          <p:nvPr/>
        </p:nvCxnSpPr>
        <p:spPr>
          <a:xfrm rot="10800000">
            <a:off x="1046959" y="2635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Conector recto 61"/>
          <p:cNvCxnSpPr/>
          <p:nvPr/>
        </p:nvCxnSpPr>
        <p:spPr>
          <a:xfrm rot="10800000">
            <a:off x="1415259" y="2508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Elipse 62"/>
          <p:cNvSpPr/>
          <p:nvPr/>
        </p:nvSpPr>
        <p:spPr>
          <a:xfrm>
            <a:off x="1200548" y="142875"/>
            <a:ext cx="223441" cy="223838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64" name="Elipse 63"/>
          <p:cNvSpPr/>
          <p:nvPr/>
        </p:nvSpPr>
        <p:spPr>
          <a:xfrm>
            <a:off x="1566268" y="138905"/>
            <a:ext cx="223441" cy="223838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cxnSp>
        <p:nvCxnSpPr>
          <p:cNvPr id="65" name="Conector recto 64"/>
          <p:cNvCxnSpPr/>
          <p:nvPr/>
        </p:nvCxnSpPr>
        <p:spPr>
          <a:xfrm rot="10800000">
            <a:off x="1783559" y="2635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Elipse 65"/>
          <p:cNvSpPr/>
          <p:nvPr/>
        </p:nvSpPr>
        <p:spPr>
          <a:xfrm>
            <a:off x="1924448" y="142875"/>
            <a:ext cx="223441" cy="223838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17" name="TextBox 18"/>
          <p:cNvSpPr txBox="1">
            <a:spLocks noChangeArrowheads="1"/>
          </p:cNvSpPr>
          <p:nvPr/>
        </p:nvSpPr>
        <p:spPr bwMode="auto">
          <a:xfrm>
            <a:off x="6050981" y="95250"/>
            <a:ext cx="282314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600" b="1" dirty="0">
                <a:latin typeface="+mn-lt"/>
                <a:cs typeface="Arial"/>
              </a:rPr>
              <a:t>|</a:t>
            </a:r>
            <a:r>
              <a:rPr lang="en-US" sz="1600" b="1" dirty="0" smtClean="0">
                <a:latin typeface="+mn-lt"/>
                <a:cs typeface="Arial"/>
              </a:rPr>
              <a:t> </a:t>
            </a:r>
            <a:r>
              <a:rPr lang="es-ES_tradnl" sz="1600" b="1" dirty="0" smtClean="0">
                <a:latin typeface="+mn-lt"/>
                <a:cs typeface="Arial"/>
              </a:rPr>
              <a:t>PLANTEJAMENT DEL TREBALL</a:t>
            </a:r>
            <a:endParaRPr lang="es-ES_tradnl" sz="1600" b="1" dirty="0">
              <a:latin typeface="+mn-lt"/>
              <a:cs typeface="Arial"/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687389" y="899570"/>
            <a:ext cx="1991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2400" dirty="0" smtClean="0">
                <a:latin typeface="+mn-lt"/>
              </a:rPr>
              <a:t>1. HIPÒTESIS</a:t>
            </a:r>
            <a:endParaRPr lang="ca-ES" sz="2400" dirty="0">
              <a:latin typeface="+mn-lt"/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678659" y="1910687"/>
            <a:ext cx="784246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Courier New" pitchFamily="49" charset="0"/>
              <a:buChar char="o"/>
            </a:pPr>
            <a:r>
              <a:rPr lang="ca-ES" sz="2400" dirty="0" smtClean="0">
                <a:latin typeface="+mn-lt"/>
              </a:rPr>
              <a:t>La profunditat i la temperatura a la que sembrem les llavors influeixen en la seva germinació. </a:t>
            </a:r>
            <a:endParaRPr lang="es-ES" sz="2400" dirty="0" smtClean="0"/>
          </a:p>
          <a:p>
            <a:pPr marL="342900" indent="-342900">
              <a:buFont typeface="Courier New" pitchFamily="49" charset="0"/>
              <a:buChar char="o"/>
            </a:pPr>
            <a:endParaRPr lang="es-ES" sz="2400" dirty="0" smtClean="0"/>
          </a:p>
          <a:p>
            <a:pPr marL="342900" indent="-342900">
              <a:buFont typeface="Courier New" pitchFamily="49" charset="0"/>
              <a:buChar char="o"/>
            </a:pPr>
            <a:endParaRPr lang="ca-ES" sz="2400" dirty="0" smtClean="0"/>
          </a:p>
          <a:p>
            <a:pPr marL="342900" indent="-342900">
              <a:buFont typeface="Courier New" pitchFamily="49" charset="0"/>
              <a:buChar char="o"/>
            </a:pPr>
            <a:r>
              <a:rPr lang="ca-ES" sz="2400" dirty="0" smtClean="0">
                <a:latin typeface="+mn-lt"/>
              </a:rPr>
              <a:t>Sobre una base de torba, la fibra de coco millora la germinació i la sorra no l’empitjora.</a:t>
            </a:r>
            <a:endParaRPr lang="es-ES" sz="2400" dirty="0"/>
          </a:p>
        </p:txBody>
      </p:sp>
      <p:sp>
        <p:nvSpPr>
          <p:cNvPr id="18" name="TextBox 3"/>
          <p:cNvSpPr txBox="1">
            <a:spLocks noChangeArrowheads="1"/>
          </p:cNvSpPr>
          <p:nvPr/>
        </p:nvSpPr>
        <p:spPr bwMode="auto">
          <a:xfrm>
            <a:off x="330825" y="6444377"/>
            <a:ext cx="7232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400" dirty="0">
                <a:latin typeface="+mn-lt"/>
                <a:cs typeface="Arial"/>
              </a:rPr>
              <a:t>3</a:t>
            </a:r>
            <a:r>
              <a:rPr lang="en-US" sz="1400" dirty="0" smtClean="0">
                <a:latin typeface="+mn-lt"/>
                <a:cs typeface="Arial"/>
              </a:rPr>
              <a:t> de 24</a:t>
            </a:r>
            <a:endParaRPr lang="en-US" sz="1400" dirty="0">
              <a:latin typeface="+mn-lt"/>
              <a:cs typeface="Arial"/>
            </a:endParaRPr>
          </a:p>
        </p:txBody>
      </p:sp>
      <p:sp>
        <p:nvSpPr>
          <p:cNvPr id="4" name="3 Flecha abajo"/>
          <p:cNvSpPr/>
          <p:nvPr/>
        </p:nvSpPr>
        <p:spPr>
          <a:xfrm>
            <a:off x="3878317" y="4219011"/>
            <a:ext cx="141890" cy="557941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5" name="4 CuadroTexto"/>
          <p:cNvSpPr txBox="1"/>
          <p:nvPr/>
        </p:nvSpPr>
        <p:spPr>
          <a:xfrm>
            <a:off x="2238702" y="4903076"/>
            <a:ext cx="3484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dirty="0" smtClean="0"/>
              <a:t>Més rentable econòmicament</a:t>
            </a:r>
            <a:endParaRPr lang="ca-ES" dirty="0"/>
          </a:p>
        </p:txBody>
      </p:sp>
    </p:spTree>
    <p:extLst>
      <p:ext uri="{BB962C8B-B14F-4D97-AF65-F5344CB8AC3E}">
        <p14:creationId xmlns="" xmlns:p14="http://schemas.microsoft.com/office/powerpoint/2010/main" val="391022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9" name="Straight Connector 2"/>
          <p:cNvCxnSpPr/>
          <p:nvPr/>
        </p:nvCxnSpPr>
        <p:spPr>
          <a:xfrm>
            <a:off x="433388" y="6365875"/>
            <a:ext cx="8348662" cy="0"/>
          </a:xfrm>
          <a:prstGeom prst="line">
            <a:avLst/>
          </a:prstGeom>
          <a:ln>
            <a:solidFill>
              <a:srgbClr val="00B05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19"/>
          <p:cNvCxnSpPr/>
          <p:nvPr/>
        </p:nvCxnSpPr>
        <p:spPr>
          <a:xfrm>
            <a:off x="433388" y="479425"/>
            <a:ext cx="8348662" cy="0"/>
          </a:xfrm>
          <a:prstGeom prst="line">
            <a:avLst/>
          </a:prstGeom>
          <a:ln>
            <a:solidFill>
              <a:srgbClr val="00B05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Conector recto 55"/>
          <p:cNvCxnSpPr/>
          <p:nvPr/>
        </p:nvCxnSpPr>
        <p:spPr>
          <a:xfrm rot="10800000">
            <a:off x="678659" y="2508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Elipse 57"/>
          <p:cNvSpPr/>
          <p:nvPr/>
        </p:nvSpPr>
        <p:spPr>
          <a:xfrm>
            <a:off x="463948" y="142875"/>
            <a:ext cx="223441" cy="223838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59" name="Elipse 58"/>
          <p:cNvSpPr/>
          <p:nvPr/>
        </p:nvSpPr>
        <p:spPr>
          <a:xfrm>
            <a:off x="829668" y="138905"/>
            <a:ext cx="223441" cy="223838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cxnSp>
        <p:nvCxnSpPr>
          <p:cNvPr id="61" name="Conector recto 60"/>
          <p:cNvCxnSpPr/>
          <p:nvPr/>
        </p:nvCxnSpPr>
        <p:spPr>
          <a:xfrm rot="10800000">
            <a:off x="1046959" y="2635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Conector recto 61"/>
          <p:cNvCxnSpPr/>
          <p:nvPr/>
        </p:nvCxnSpPr>
        <p:spPr>
          <a:xfrm rot="10800000">
            <a:off x="1415259" y="2508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Elipse 62"/>
          <p:cNvSpPr/>
          <p:nvPr/>
        </p:nvSpPr>
        <p:spPr>
          <a:xfrm>
            <a:off x="1200548" y="142875"/>
            <a:ext cx="223441" cy="223838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64" name="Elipse 63"/>
          <p:cNvSpPr/>
          <p:nvPr/>
        </p:nvSpPr>
        <p:spPr>
          <a:xfrm>
            <a:off x="1566268" y="138905"/>
            <a:ext cx="223441" cy="223838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cxnSp>
        <p:nvCxnSpPr>
          <p:cNvPr id="65" name="Conector recto 64"/>
          <p:cNvCxnSpPr/>
          <p:nvPr/>
        </p:nvCxnSpPr>
        <p:spPr>
          <a:xfrm rot="10800000">
            <a:off x="1783559" y="2635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Elipse 65"/>
          <p:cNvSpPr/>
          <p:nvPr/>
        </p:nvSpPr>
        <p:spPr>
          <a:xfrm>
            <a:off x="1924448" y="142875"/>
            <a:ext cx="223441" cy="223838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17" name="TextBox 18"/>
          <p:cNvSpPr txBox="1">
            <a:spLocks noChangeArrowheads="1"/>
          </p:cNvSpPr>
          <p:nvPr/>
        </p:nvSpPr>
        <p:spPr bwMode="auto">
          <a:xfrm>
            <a:off x="6050981" y="95250"/>
            <a:ext cx="282314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600" b="1" dirty="0">
                <a:latin typeface="+mn-lt"/>
                <a:cs typeface="Arial"/>
              </a:rPr>
              <a:t>|</a:t>
            </a:r>
            <a:r>
              <a:rPr lang="en-US" sz="1600" b="1" dirty="0" smtClean="0">
                <a:latin typeface="+mn-lt"/>
                <a:cs typeface="Arial"/>
              </a:rPr>
              <a:t> </a:t>
            </a:r>
            <a:r>
              <a:rPr lang="es-ES_tradnl" sz="1600" b="1" dirty="0" smtClean="0">
                <a:latin typeface="+mn-lt"/>
                <a:cs typeface="Arial"/>
              </a:rPr>
              <a:t>PLANTEJAMENT DEL TREBALL</a:t>
            </a:r>
            <a:endParaRPr lang="es-ES_tradnl" sz="1600" b="1" dirty="0">
              <a:latin typeface="+mn-lt"/>
              <a:cs typeface="Arial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682208" y="779100"/>
            <a:ext cx="1991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2400" dirty="0">
                <a:latin typeface="+mn-lt"/>
              </a:rPr>
              <a:t>2</a:t>
            </a:r>
            <a:r>
              <a:rPr lang="ca-ES" sz="2400" dirty="0" smtClean="0">
                <a:latin typeface="+mn-lt"/>
              </a:rPr>
              <a:t>. VARIABLES</a:t>
            </a:r>
            <a:endParaRPr lang="ca-ES" sz="2400" dirty="0">
              <a:latin typeface="+mn-lt"/>
            </a:endParaRPr>
          </a:p>
        </p:txBody>
      </p:sp>
      <p:sp>
        <p:nvSpPr>
          <p:cNvPr id="60" name="TextBox 3"/>
          <p:cNvSpPr txBox="1">
            <a:spLocks noChangeArrowheads="1"/>
          </p:cNvSpPr>
          <p:nvPr/>
        </p:nvSpPr>
        <p:spPr bwMode="auto">
          <a:xfrm>
            <a:off x="330825" y="6444377"/>
            <a:ext cx="7232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400" dirty="0">
                <a:latin typeface="+mn-lt"/>
                <a:cs typeface="Arial"/>
              </a:rPr>
              <a:t>4</a:t>
            </a:r>
            <a:r>
              <a:rPr lang="en-US" sz="1400" dirty="0" smtClean="0">
                <a:latin typeface="+mn-lt"/>
                <a:cs typeface="Arial"/>
              </a:rPr>
              <a:t> de 24</a:t>
            </a:r>
            <a:endParaRPr lang="en-US" sz="1400" dirty="0">
              <a:latin typeface="+mn-lt"/>
              <a:cs typeface="Arial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678659" y="2002221"/>
            <a:ext cx="783472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Courier New" pitchFamily="49" charset="0"/>
              <a:buChar char="o"/>
            </a:pPr>
            <a:r>
              <a:rPr lang="ca-ES" sz="2400" dirty="0" smtClean="0"/>
              <a:t>Profunditat</a:t>
            </a:r>
          </a:p>
          <a:p>
            <a:pPr marL="285750" indent="-285750">
              <a:buFont typeface="Arial" pitchFamily="34" charset="0"/>
              <a:buChar char="•"/>
            </a:pPr>
            <a:endParaRPr lang="ca-ES" sz="2400" dirty="0"/>
          </a:p>
          <a:p>
            <a:pPr marL="342900" indent="-342900">
              <a:buFont typeface="Courier New" pitchFamily="49" charset="0"/>
              <a:buChar char="o"/>
            </a:pPr>
            <a:r>
              <a:rPr lang="ca-ES" sz="2400" dirty="0" smtClean="0"/>
              <a:t>Temperatura</a:t>
            </a:r>
          </a:p>
          <a:p>
            <a:pPr marL="285750" indent="-285750">
              <a:buFont typeface="Arial" pitchFamily="34" charset="0"/>
              <a:buChar char="•"/>
            </a:pPr>
            <a:endParaRPr lang="ca-ES" sz="2400" dirty="0"/>
          </a:p>
          <a:p>
            <a:pPr marL="342900" indent="-342900">
              <a:buFont typeface="Courier New" pitchFamily="49" charset="0"/>
              <a:buChar char="o"/>
            </a:pPr>
            <a:r>
              <a:rPr lang="ca-ES" sz="2400" dirty="0" smtClean="0"/>
              <a:t>Compost de terra: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ca-ES" sz="2400" dirty="0" smtClean="0"/>
              <a:t>Fibra de coco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ca-ES" sz="2400" dirty="0" smtClean="0"/>
              <a:t>Sorra</a:t>
            </a:r>
          </a:p>
          <a:p>
            <a:pPr marL="742950" lvl="1" indent="-285750"/>
            <a:endParaRPr lang="ca-ES" sz="2400" dirty="0" smtClean="0"/>
          </a:p>
        </p:txBody>
      </p:sp>
    </p:spTree>
    <p:extLst>
      <p:ext uri="{BB962C8B-B14F-4D97-AF65-F5344CB8AC3E}">
        <p14:creationId xmlns="" xmlns:p14="http://schemas.microsoft.com/office/powerpoint/2010/main" val="4258008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9" name="Straight Connector 2"/>
          <p:cNvCxnSpPr/>
          <p:nvPr/>
        </p:nvCxnSpPr>
        <p:spPr>
          <a:xfrm>
            <a:off x="433388" y="6365875"/>
            <a:ext cx="8348662" cy="0"/>
          </a:xfrm>
          <a:prstGeom prst="line">
            <a:avLst/>
          </a:prstGeom>
          <a:ln>
            <a:solidFill>
              <a:srgbClr val="00B05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19"/>
          <p:cNvCxnSpPr/>
          <p:nvPr/>
        </p:nvCxnSpPr>
        <p:spPr>
          <a:xfrm>
            <a:off x="433388" y="479425"/>
            <a:ext cx="8348662" cy="0"/>
          </a:xfrm>
          <a:prstGeom prst="line">
            <a:avLst/>
          </a:prstGeom>
          <a:ln>
            <a:solidFill>
              <a:srgbClr val="00B05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Conector recto 55"/>
          <p:cNvCxnSpPr/>
          <p:nvPr/>
        </p:nvCxnSpPr>
        <p:spPr>
          <a:xfrm rot="10800000">
            <a:off x="678659" y="2508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Elipse 57"/>
          <p:cNvSpPr/>
          <p:nvPr/>
        </p:nvSpPr>
        <p:spPr>
          <a:xfrm>
            <a:off x="463948" y="142875"/>
            <a:ext cx="223441" cy="223838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59" name="Elipse 58"/>
          <p:cNvSpPr/>
          <p:nvPr/>
        </p:nvSpPr>
        <p:spPr>
          <a:xfrm>
            <a:off x="829668" y="138905"/>
            <a:ext cx="223441" cy="223838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cxnSp>
        <p:nvCxnSpPr>
          <p:cNvPr id="61" name="Conector recto 60"/>
          <p:cNvCxnSpPr/>
          <p:nvPr/>
        </p:nvCxnSpPr>
        <p:spPr>
          <a:xfrm rot="10800000">
            <a:off x="1046959" y="2635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Conector recto 61"/>
          <p:cNvCxnSpPr/>
          <p:nvPr/>
        </p:nvCxnSpPr>
        <p:spPr>
          <a:xfrm rot="10800000">
            <a:off x="1415259" y="2508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Elipse 62"/>
          <p:cNvSpPr/>
          <p:nvPr/>
        </p:nvSpPr>
        <p:spPr>
          <a:xfrm>
            <a:off x="1200548" y="142875"/>
            <a:ext cx="223441" cy="223838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64" name="Elipse 63"/>
          <p:cNvSpPr/>
          <p:nvPr/>
        </p:nvSpPr>
        <p:spPr>
          <a:xfrm>
            <a:off x="1566268" y="138905"/>
            <a:ext cx="223441" cy="223838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cxnSp>
        <p:nvCxnSpPr>
          <p:cNvPr id="65" name="Conector recto 64"/>
          <p:cNvCxnSpPr/>
          <p:nvPr/>
        </p:nvCxnSpPr>
        <p:spPr>
          <a:xfrm rot="10800000">
            <a:off x="1783559" y="2635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Elipse 65"/>
          <p:cNvSpPr/>
          <p:nvPr/>
        </p:nvSpPr>
        <p:spPr>
          <a:xfrm>
            <a:off x="1924448" y="142875"/>
            <a:ext cx="223441" cy="223838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17" name="TextBox 18"/>
          <p:cNvSpPr txBox="1">
            <a:spLocks noChangeArrowheads="1"/>
          </p:cNvSpPr>
          <p:nvPr/>
        </p:nvSpPr>
        <p:spPr bwMode="auto">
          <a:xfrm>
            <a:off x="6050981" y="95250"/>
            <a:ext cx="282314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600" b="1" dirty="0">
                <a:latin typeface="+mn-lt"/>
                <a:cs typeface="Arial"/>
              </a:rPr>
              <a:t>|</a:t>
            </a:r>
            <a:r>
              <a:rPr lang="en-US" sz="1600" b="1" dirty="0" smtClean="0">
                <a:latin typeface="+mn-lt"/>
                <a:cs typeface="Arial"/>
              </a:rPr>
              <a:t> </a:t>
            </a:r>
            <a:r>
              <a:rPr lang="es-ES_tradnl" sz="1600" b="1" dirty="0" smtClean="0">
                <a:latin typeface="+mn-lt"/>
                <a:cs typeface="Arial"/>
              </a:rPr>
              <a:t>PLANTEJAMENT DEL TREBALL</a:t>
            </a:r>
            <a:endParaRPr lang="es-ES_tradnl" sz="1600" b="1" dirty="0">
              <a:latin typeface="+mn-lt"/>
              <a:cs typeface="Arial"/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678659" y="844978"/>
            <a:ext cx="1991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2400" dirty="0">
                <a:latin typeface="+mn-lt"/>
              </a:rPr>
              <a:t>3</a:t>
            </a:r>
            <a:r>
              <a:rPr lang="ca-ES" sz="2400" dirty="0" smtClean="0">
                <a:latin typeface="+mn-lt"/>
              </a:rPr>
              <a:t>. OBJECTIUS</a:t>
            </a:r>
            <a:endParaRPr lang="ca-ES" sz="2400" dirty="0">
              <a:latin typeface="+mn-lt"/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381193" y="1419367"/>
            <a:ext cx="849293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Courier New" pitchFamily="49" charset="0"/>
              <a:buChar char="o"/>
            </a:pPr>
            <a:r>
              <a:rPr lang="ca-ES" sz="2400" dirty="0" smtClean="0">
                <a:latin typeface="+mn-lt"/>
              </a:rPr>
              <a:t>Veure si les variables que plantegem influeixen i de quina manera en la germinació.</a:t>
            </a:r>
          </a:p>
          <a:p>
            <a:pPr marL="342900" indent="-342900">
              <a:buFont typeface="Courier New" pitchFamily="49" charset="0"/>
              <a:buChar char="o"/>
            </a:pPr>
            <a:endParaRPr lang="ca-ES" sz="2400" dirty="0" smtClean="0">
              <a:latin typeface="+mn-lt"/>
            </a:endParaRPr>
          </a:p>
          <a:p>
            <a:pPr marL="342900" indent="-342900">
              <a:buFont typeface="Courier New" pitchFamily="49" charset="0"/>
              <a:buChar char="o"/>
            </a:pPr>
            <a:r>
              <a:rPr lang="ca-ES" sz="2400" dirty="0" smtClean="0">
                <a:latin typeface="+mn-lt"/>
              </a:rPr>
              <a:t>Buscar el valor idoni de cada variable. </a:t>
            </a:r>
          </a:p>
          <a:p>
            <a:pPr marL="342900" indent="-342900">
              <a:buFont typeface="Courier New" pitchFamily="49" charset="0"/>
              <a:buChar char="o"/>
            </a:pPr>
            <a:endParaRPr lang="ca-ES" sz="2400" dirty="0" smtClean="0">
              <a:latin typeface="+mn-lt"/>
            </a:endParaRPr>
          </a:p>
          <a:p>
            <a:pPr marL="342900" indent="-342900">
              <a:buFont typeface="Courier New" pitchFamily="49" charset="0"/>
              <a:buChar char="o"/>
            </a:pPr>
            <a:r>
              <a:rPr lang="ca-ES" sz="2400" dirty="0" smtClean="0">
                <a:latin typeface="+mn-lt"/>
              </a:rPr>
              <a:t>Buscar el dia més indicat per trasplantar les llavors.</a:t>
            </a:r>
          </a:p>
          <a:p>
            <a:pPr marL="342900" indent="-342900">
              <a:buFont typeface="Courier New" pitchFamily="49" charset="0"/>
              <a:buChar char="o"/>
            </a:pPr>
            <a:endParaRPr lang="ca-ES" sz="2400" dirty="0">
              <a:latin typeface="+mn-lt"/>
            </a:endParaRPr>
          </a:p>
          <a:p>
            <a:pPr marL="342900" indent="-342900">
              <a:buFont typeface="Courier New" pitchFamily="49" charset="0"/>
              <a:buChar char="o"/>
            </a:pPr>
            <a:r>
              <a:rPr lang="ca-ES" sz="2400" dirty="0" smtClean="0">
                <a:latin typeface="+mn-lt"/>
              </a:rPr>
              <a:t>Contrastar els resultats obtinguts amb els de la distribuïdora “</a:t>
            </a:r>
            <a:r>
              <a:rPr lang="ca-ES" sz="2400" dirty="0" err="1" smtClean="0">
                <a:latin typeface="+mn-lt"/>
              </a:rPr>
              <a:t>Intersemillas</a:t>
            </a:r>
            <a:r>
              <a:rPr lang="ca-ES" sz="2400" dirty="0" smtClean="0">
                <a:latin typeface="+mn-lt"/>
              </a:rPr>
              <a:t>”.</a:t>
            </a:r>
            <a:endParaRPr lang="ca-ES" sz="2400" dirty="0">
              <a:latin typeface="+mn-lt"/>
            </a:endParaRPr>
          </a:p>
        </p:txBody>
      </p:sp>
      <p:sp>
        <p:nvSpPr>
          <p:cNvPr id="18" name="TextBox 3"/>
          <p:cNvSpPr txBox="1">
            <a:spLocks noChangeArrowheads="1"/>
          </p:cNvSpPr>
          <p:nvPr/>
        </p:nvSpPr>
        <p:spPr bwMode="auto">
          <a:xfrm>
            <a:off x="330825" y="6444377"/>
            <a:ext cx="7232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400" dirty="0">
                <a:latin typeface="+mn-lt"/>
                <a:cs typeface="Arial"/>
              </a:rPr>
              <a:t>5</a:t>
            </a:r>
            <a:r>
              <a:rPr lang="en-US" sz="1400" dirty="0" smtClean="0">
                <a:latin typeface="+mn-lt"/>
                <a:cs typeface="Arial"/>
              </a:rPr>
              <a:t> de 24</a:t>
            </a:r>
            <a:endParaRPr lang="en-US" sz="1400" dirty="0">
              <a:latin typeface="+mn-lt"/>
              <a:cs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73215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-120848" y="274638"/>
            <a:ext cx="7189076" cy="1143000"/>
          </a:xfrm>
        </p:spPr>
        <p:txBody>
          <a:bodyPr/>
          <a:lstStyle/>
          <a:p>
            <a:r>
              <a:rPr lang="ca-ES" sz="2400" dirty="0" smtClean="0"/>
              <a:t>4. PLANTEJAMENT DE L’EXPERIMENT</a:t>
            </a:r>
            <a:endParaRPr lang="es-ES" sz="2400" dirty="0"/>
          </a:p>
        </p:txBody>
      </p:sp>
      <p:cxnSp>
        <p:nvCxnSpPr>
          <p:cNvPr id="14" name="Connector de fletxa recta 13"/>
          <p:cNvCxnSpPr/>
          <p:nvPr/>
        </p:nvCxnSpPr>
        <p:spPr>
          <a:xfrm flipV="1">
            <a:off x="3473690" y="2352158"/>
            <a:ext cx="1498600" cy="25400"/>
          </a:xfrm>
          <a:prstGeom prst="straightConnector1">
            <a:avLst/>
          </a:prstGeom>
          <a:ln w="5715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2 CuadroTexto"/>
          <p:cNvSpPr txBox="1"/>
          <p:nvPr/>
        </p:nvSpPr>
        <p:spPr>
          <a:xfrm>
            <a:off x="1655402" y="2013226"/>
            <a:ext cx="1371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dirty="0" smtClean="0"/>
              <a:t>Llavors escollides</a:t>
            </a:r>
            <a:endParaRPr lang="ca-ES" dirty="0"/>
          </a:p>
        </p:txBody>
      </p:sp>
      <p:sp>
        <p:nvSpPr>
          <p:cNvPr id="4" name="3 CuadroTexto"/>
          <p:cNvSpPr txBox="1"/>
          <p:nvPr/>
        </p:nvSpPr>
        <p:spPr>
          <a:xfrm>
            <a:off x="5360300" y="2214790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dirty="0" smtClean="0"/>
              <a:t>Tomàquet tres </a:t>
            </a:r>
            <a:r>
              <a:rPr lang="ca-ES" dirty="0" err="1" smtClean="0"/>
              <a:t>cantos</a:t>
            </a:r>
            <a:endParaRPr lang="ca-ES" dirty="0"/>
          </a:p>
        </p:txBody>
      </p:sp>
      <p:pic>
        <p:nvPicPr>
          <p:cNvPr id="10" name="9 Imagen" descr="https://encrypted-tbn2.google.com/images?q=tbn:ANd9GcQpbZqj2NQvm6XSFB6AC-7U5v49RwK4oY4LUAShPz4xiHzQfc22xA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077" y="3164848"/>
            <a:ext cx="2057926" cy="29086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5459" y="3164848"/>
            <a:ext cx="4242969" cy="291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9" name="Straight Connector 2"/>
          <p:cNvCxnSpPr/>
          <p:nvPr/>
        </p:nvCxnSpPr>
        <p:spPr>
          <a:xfrm>
            <a:off x="433388" y="6365875"/>
            <a:ext cx="8348662" cy="0"/>
          </a:xfrm>
          <a:prstGeom prst="line">
            <a:avLst/>
          </a:prstGeom>
          <a:ln>
            <a:solidFill>
              <a:srgbClr val="00B05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19"/>
          <p:cNvCxnSpPr/>
          <p:nvPr/>
        </p:nvCxnSpPr>
        <p:spPr>
          <a:xfrm>
            <a:off x="433388" y="479425"/>
            <a:ext cx="8348662" cy="0"/>
          </a:xfrm>
          <a:prstGeom prst="line">
            <a:avLst/>
          </a:prstGeom>
          <a:ln>
            <a:solidFill>
              <a:srgbClr val="00B05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Conector recto 55"/>
          <p:cNvCxnSpPr/>
          <p:nvPr/>
        </p:nvCxnSpPr>
        <p:spPr>
          <a:xfrm rot="10800000">
            <a:off x="678659" y="2508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Elipse 57"/>
          <p:cNvSpPr/>
          <p:nvPr/>
        </p:nvSpPr>
        <p:spPr>
          <a:xfrm>
            <a:off x="463948" y="142875"/>
            <a:ext cx="223441" cy="223838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59" name="Elipse 58"/>
          <p:cNvSpPr/>
          <p:nvPr/>
        </p:nvSpPr>
        <p:spPr>
          <a:xfrm>
            <a:off x="829668" y="138905"/>
            <a:ext cx="223441" cy="223838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cxnSp>
        <p:nvCxnSpPr>
          <p:cNvPr id="61" name="Conector recto 60"/>
          <p:cNvCxnSpPr/>
          <p:nvPr/>
        </p:nvCxnSpPr>
        <p:spPr>
          <a:xfrm rot="10800000">
            <a:off x="1046959" y="2635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Conector recto 61"/>
          <p:cNvCxnSpPr/>
          <p:nvPr/>
        </p:nvCxnSpPr>
        <p:spPr>
          <a:xfrm rot="10800000">
            <a:off x="1415259" y="2508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Elipse 62"/>
          <p:cNvSpPr/>
          <p:nvPr/>
        </p:nvSpPr>
        <p:spPr>
          <a:xfrm>
            <a:off x="1200548" y="142875"/>
            <a:ext cx="223441" cy="223838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64" name="Elipse 63"/>
          <p:cNvSpPr/>
          <p:nvPr/>
        </p:nvSpPr>
        <p:spPr>
          <a:xfrm>
            <a:off x="1566268" y="138905"/>
            <a:ext cx="223441" cy="223838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cxnSp>
        <p:nvCxnSpPr>
          <p:cNvPr id="65" name="Conector recto 64"/>
          <p:cNvCxnSpPr/>
          <p:nvPr/>
        </p:nvCxnSpPr>
        <p:spPr>
          <a:xfrm rot="10800000">
            <a:off x="1783559" y="263525"/>
            <a:ext cx="146843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Elipse 65"/>
          <p:cNvSpPr/>
          <p:nvPr/>
        </p:nvSpPr>
        <p:spPr>
          <a:xfrm>
            <a:off x="1924448" y="142875"/>
            <a:ext cx="223441" cy="223838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a-ES" dirty="0"/>
          </a:p>
        </p:txBody>
      </p:sp>
      <p:sp>
        <p:nvSpPr>
          <p:cNvPr id="17" name="TextBox 18"/>
          <p:cNvSpPr txBox="1">
            <a:spLocks noChangeArrowheads="1"/>
          </p:cNvSpPr>
          <p:nvPr/>
        </p:nvSpPr>
        <p:spPr bwMode="auto">
          <a:xfrm>
            <a:off x="6050981" y="95250"/>
            <a:ext cx="282314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600" b="1" dirty="0">
                <a:latin typeface="+mn-lt"/>
                <a:cs typeface="Arial"/>
              </a:rPr>
              <a:t>|</a:t>
            </a:r>
            <a:r>
              <a:rPr lang="en-US" sz="1600" b="1" dirty="0" smtClean="0">
                <a:latin typeface="+mn-lt"/>
                <a:cs typeface="Arial"/>
              </a:rPr>
              <a:t> </a:t>
            </a:r>
            <a:r>
              <a:rPr lang="es-ES_tradnl" sz="1600" b="1" dirty="0" smtClean="0">
                <a:latin typeface="+mn-lt"/>
                <a:cs typeface="Arial"/>
              </a:rPr>
              <a:t>PLANTEJAMENT DEL TREBALL</a:t>
            </a:r>
            <a:endParaRPr lang="es-ES_tradnl" sz="1600" b="1" dirty="0">
              <a:latin typeface="+mn-lt"/>
              <a:cs typeface="Arial"/>
            </a:endParaRPr>
          </a:p>
        </p:txBody>
      </p:sp>
      <p:grpSp>
        <p:nvGrpSpPr>
          <p:cNvPr id="2" name="7 Grupo"/>
          <p:cNvGrpSpPr/>
          <p:nvPr/>
        </p:nvGrpSpPr>
        <p:grpSpPr>
          <a:xfrm>
            <a:off x="560191" y="784885"/>
            <a:ext cx="7939880" cy="5321644"/>
            <a:chOff x="560191" y="784885"/>
            <a:chExt cx="7939880" cy="5321644"/>
          </a:xfrm>
        </p:grpSpPr>
        <p:grpSp>
          <p:nvGrpSpPr>
            <p:cNvPr id="5" name="4 Grupo"/>
            <p:cNvGrpSpPr/>
            <p:nvPr/>
          </p:nvGrpSpPr>
          <p:grpSpPr>
            <a:xfrm>
              <a:off x="575669" y="3430820"/>
              <a:ext cx="7924402" cy="830000"/>
              <a:chOff x="575669" y="2987271"/>
              <a:chExt cx="7924402" cy="830000"/>
            </a:xfrm>
          </p:grpSpPr>
          <p:sp>
            <p:nvSpPr>
              <p:cNvPr id="24" name="23 Rectángulo redondeado"/>
              <p:cNvSpPr/>
              <p:nvPr/>
            </p:nvSpPr>
            <p:spPr>
              <a:xfrm>
                <a:off x="575669" y="3055892"/>
                <a:ext cx="1010996" cy="755925"/>
              </a:xfrm>
              <a:prstGeom prst="round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ca-ES"/>
              </a:p>
            </p:txBody>
          </p:sp>
          <p:sp>
            <p:nvSpPr>
              <p:cNvPr id="25" name="24 Rectángulo redondeado"/>
              <p:cNvSpPr/>
              <p:nvPr/>
            </p:nvSpPr>
            <p:spPr>
              <a:xfrm>
                <a:off x="6851367" y="3061346"/>
                <a:ext cx="1010996" cy="755925"/>
              </a:xfrm>
              <a:prstGeom prst="round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ca-ES"/>
              </a:p>
            </p:txBody>
          </p:sp>
          <p:sp>
            <p:nvSpPr>
              <p:cNvPr id="26" name="25 Rectángulo redondeado"/>
              <p:cNvSpPr/>
              <p:nvPr/>
            </p:nvSpPr>
            <p:spPr>
              <a:xfrm>
                <a:off x="2198301" y="3055029"/>
                <a:ext cx="1010996" cy="755925"/>
              </a:xfrm>
              <a:prstGeom prst="round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ca-ES"/>
              </a:p>
            </p:txBody>
          </p:sp>
          <p:sp>
            <p:nvSpPr>
              <p:cNvPr id="27" name="26 Rectángulo redondeado"/>
              <p:cNvSpPr/>
              <p:nvPr/>
            </p:nvSpPr>
            <p:spPr>
              <a:xfrm>
                <a:off x="3716016" y="3058275"/>
                <a:ext cx="1010996" cy="755925"/>
              </a:xfrm>
              <a:prstGeom prst="round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ca-ES"/>
              </a:p>
            </p:txBody>
          </p:sp>
          <p:sp>
            <p:nvSpPr>
              <p:cNvPr id="29" name="28 Rectángulo redondeado"/>
              <p:cNvSpPr/>
              <p:nvPr/>
            </p:nvSpPr>
            <p:spPr>
              <a:xfrm>
                <a:off x="5287181" y="3004845"/>
                <a:ext cx="1010996" cy="755925"/>
              </a:xfrm>
              <a:prstGeom prst="round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ca-ES"/>
              </a:p>
            </p:txBody>
          </p:sp>
          <p:cxnSp>
            <p:nvCxnSpPr>
              <p:cNvPr id="30" name="29 Conector recto"/>
              <p:cNvCxnSpPr/>
              <p:nvPr/>
            </p:nvCxnSpPr>
            <p:spPr>
              <a:xfrm>
                <a:off x="1482669" y="3061346"/>
                <a:ext cx="262381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30 Conector recto"/>
              <p:cNvCxnSpPr/>
              <p:nvPr/>
            </p:nvCxnSpPr>
            <p:spPr>
              <a:xfrm>
                <a:off x="7919925" y="3645395"/>
                <a:ext cx="262381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31 Conector recto"/>
              <p:cNvCxnSpPr/>
              <p:nvPr/>
            </p:nvCxnSpPr>
            <p:spPr>
              <a:xfrm>
                <a:off x="6298177" y="3496528"/>
                <a:ext cx="262381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32 Conector recto"/>
              <p:cNvCxnSpPr/>
              <p:nvPr/>
            </p:nvCxnSpPr>
            <p:spPr>
              <a:xfrm>
                <a:off x="4721409" y="3362498"/>
                <a:ext cx="262381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33 Conector recto"/>
              <p:cNvCxnSpPr/>
              <p:nvPr/>
            </p:nvCxnSpPr>
            <p:spPr>
              <a:xfrm>
                <a:off x="3190314" y="3196963"/>
                <a:ext cx="262381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35" name="Picture 7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46416" y="2987271"/>
                <a:ext cx="515822" cy="14614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6" name="Picture 8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56873" y="3133412"/>
                <a:ext cx="391642" cy="13075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7" name="Picture 9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80365" y="3325119"/>
                <a:ext cx="468060" cy="1153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8" name="Picture 10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36079" y="3432991"/>
                <a:ext cx="448956" cy="1230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9" name="Picture 11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51115" y="3605422"/>
                <a:ext cx="448956" cy="13075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41" name="Picture 17" descr="http://www.gardencenterejea.com/fotos/productos/595100acorn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227" y="5143376"/>
              <a:ext cx="1510276" cy="96315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2" name="41 Rectángulo"/>
            <p:cNvSpPr/>
            <p:nvPr/>
          </p:nvSpPr>
          <p:spPr>
            <a:xfrm>
              <a:off x="2617316" y="4674382"/>
              <a:ext cx="2004207" cy="46899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endParaRPr lang="es-ES" sz="28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4" name="3 CuadroTexto"/>
            <p:cNvSpPr txBox="1"/>
            <p:nvPr/>
          </p:nvSpPr>
          <p:spPr>
            <a:xfrm>
              <a:off x="560191" y="784885"/>
              <a:ext cx="30592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a-E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Percentatges de terres</a:t>
              </a:r>
              <a:endParaRPr lang="ca-E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45" name="44 CuadroTexto"/>
            <p:cNvSpPr txBox="1"/>
            <p:nvPr/>
          </p:nvSpPr>
          <p:spPr>
            <a:xfrm>
              <a:off x="575669" y="2827362"/>
              <a:ext cx="27746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a-E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Profunditats</a:t>
              </a:r>
              <a:endParaRPr lang="ca-E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47" name="46 CuadroTexto"/>
            <p:cNvSpPr txBox="1"/>
            <p:nvPr/>
          </p:nvSpPr>
          <p:spPr>
            <a:xfrm>
              <a:off x="687389" y="4508769"/>
              <a:ext cx="27746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a-E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Temperatures</a:t>
              </a:r>
              <a:endParaRPr lang="ca-E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7" name="6 CuadroTexto"/>
            <p:cNvSpPr txBox="1"/>
            <p:nvPr/>
          </p:nvSpPr>
          <p:spPr>
            <a:xfrm>
              <a:off x="5697682" y="5329698"/>
              <a:ext cx="10873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a-ES" i="1" dirty="0" smtClean="0">
                  <a:latin typeface="+mn-lt"/>
                </a:rPr>
                <a:t>Interior</a:t>
              </a:r>
              <a:endParaRPr lang="ca-ES" i="1" dirty="0">
                <a:latin typeface="+mn-lt"/>
              </a:endParaRPr>
            </a:p>
          </p:txBody>
        </p:sp>
        <p:sp>
          <p:nvSpPr>
            <p:cNvPr id="49" name="48 CuadroTexto"/>
            <p:cNvSpPr txBox="1"/>
            <p:nvPr/>
          </p:nvSpPr>
          <p:spPr>
            <a:xfrm>
              <a:off x="2258140" y="5329698"/>
              <a:ext cx="10873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a-ES" i="1" dirty="0" smtClean="0">
                  <a:latin typeface="+mn-lt"/>
                </a:rPr>
                <a:t>Exterior</a:t>
              </a:r>
              <a:endParaRPr lang="ca-ES" i="1" dirty="0">
                <a:latin typeface="+mn-lt"/>
              </a:endParaRPr>
            </a:p>
          </p:txBody>
        </p:sp>
      </p:grpSp>
      <p:pic>
        <p:nvPicPr>
          <p:cNvPr id="33794" name="Picture 2" descr="http://interiores.com/wp-content/uploads/2009/03/terraza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78659" y="4949823"/>
            <a:ext cx="1468989" cy="12836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52" name="51 Conector recto"/>
          <p:cNvCxnSpPr/>
          <p:nvPr/>
        </p:nvCxnSpPr>
        <p:spPr>
          <a:xfrm rot="10800000">
            <a:off x="2198302" y="3640512"/>
            <a:ext cx="992013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52 Conector recto"/>
          <p:cNvCxnSpPr/>
          <p:nvPr/>
        </p:nvCxnSpPr>
        <p:spPr>
          <a:xfrm rot="10800000">
            <a:off x="3701854" y="3806560"/>
            <a:ext cx="992013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53 Conector recto"/>
          <p:cNvCxnSpPr/>
          <p:nvPr/>
        </p:nvCxnSpPr>
        <p:spPr>
          <a:xfrm rot="10800000">
            <a:off x="5273646" y="3945312"/>
            <a:ext cx="992013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54 Conector recto"/>
          <p:cNvCxnSpPr/>
          <p:nvPr/>
        </p:nvCxnSpPr>
        <p:spPr>
          <a:xfrm rot="10800000">
            <a:off x="6870350" y="4089915"/>
            <a:ext cx="992013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56 Conector recto"/>
          <p:cNvCxnSpPr/>
          <p:nvPr/>
        </p:nvCxnSpPr>
        <p:spPr>
          <a:xfrm rot="10800000">
            <a:off x="557102" y="3504895"/>
            <a:ext cx="992013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" name="TextBox 3"/>
          <p:cNvSpPr txBox="1">
            <a:spLocks noChangeArrowheads="1"/>
          </p:cNvSpPr>
          <p:nvPr/>
        </p:nvSpPr>
        <p:spPr bwMode="auto">
          <a:xfrm>
            <a:off x="330825" y="6444377"/>
            <a:ext cx="7232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400" dirty="0">
                <a:latin typeface="+mn-lt"/>
                <a:cs typeface="Arial"/>
              </a:rPr>
              <a:t>4</a:t>
            </a:r>
            <a:r>
              <a:rPr lang="en-US" sz="1400" dirty="0" smtClean="0">
                <a:latin typeface="+mn-lt"/>
                <a:cs typeface="Arial"/>
              </a:rPr>
              <a:t> de 24</a:t>
            </a:r>
            <a:endParaRPr lang="en-US" sz="1400" dirty="0">
              <a:latin typeface="+mn-lt"/>
              <a:cs typeface="Arial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25502" y="1184995"/>
            <a:ext cx="6838507" cy="1493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258008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583322" y="1781503"/>
            <a:ext cx="2443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dirty="0" smtClean="0"/>
              <a:t>10 llavors per cubeta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346842" y="4065187"/>
            <a:ext cx="1777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dirty="0"/>
              <a:t>3 </a:t>
            </a:r>
            <a:r>
              <a:rPr lang="ca-ES" dirty="0" smtClean="0"/>
              <a:t>repeticions</a:t>
            </a:r>
            <a:endParaRPr lang="ca-ES" dirty="0"/>
          </a:p>
        </p:txBody>
      </p:sp>
      <p:sp>
        <p:nvSpPr>
          <p:cNvPr id="7" name="6 Flecha derecha"/>
          <p:cNvSpPr/>
          <p:nvPr/>
        </p:nvSpPr>
        <p:spPr>
          <a:xfrm>
            <a:off x="2010104" y="4157520"/>
            <a:ext cx="788276" cy="18466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8" name="7 CuadroTexto"/>
          <p:cNvSpPr txBox="1"/>
          <p:nvPr/>
        </p:nvSpPr>
        <p:spPr>
          <a:xfrm>
            <a:off x="3026977" y="4096657"/>
            <a:ext cx="1261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dirty="0" smtClean="0"/>
              <a:t>6 safates</a:t>
            </a:r>
            <a:endParaRPr lang="ca-E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1414" y="4065187"/>
            <a:ext cx="3350172" cy="2288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8 CuadroTexto"/>
          <p:cNvSpPr txBox="1"/>
          <p:nvPr/>
        </p:nvSpPr>
        <p:spPr>
          <a:xfrm>
            <a:off x="583322" y="783379"/>
            <a:ext cx="6369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DISTRIBUCIÓ SAFATES</a:t>
            </a:r>
            <a:endParaRPr lang="ca-E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0" name="9 Rectángulo redondeado"/>
          <p:cNvSpPr/>
          <p:nvPr/>
        </p:nvSpPr>
        <p:spPr>
          <a:xfrm>
            <a:off x="4611414" y="1781503"/>
            <a:ext cx="2041634" cy="1377505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1" name="10 Elipse"/>
          <p:cNvSpPr/>
          <p:nvPr/>
        </p:nvSpPr>
        <p:spPr>
          <a:xfrm>
            <a:off x="4871545" y="2105116"/>
            <a:ext cx="173421" cy="45719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2" name="11 Elipse"/>
          <p:cNvSpPr/>
          <p:nvPr/>
        </p:nvSpPr>
        <p:spPr>
          <a:xfrm>
            <a:off x="5349766" y="2127975"/>
            <a:ext cx="173421" cy="45719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3" name="12 Elipse"/>
          <p:cNvSpPr/>
          <p:nvPr/>
        </p:nvSpPr>
        <p:spPr>
          <a:xfrm>
            <a:off x="5764924" y="2150834"/>
            <a:ext cx="173421" cy="45719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4" name="13 Elipse"/>
          <p:cNvSpPr/>
          <p:nvPr/>
        </p:nvSpPr>
        <p:spPr>
          <a:xfrm>
            <a:off x="6258920" y="2173694"/>
            <a:ext cx="173421" cy="45719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5" name="14 Elipse"/>
          <p:cNvSpPr/>
          <p:nvPr/>
        </p:nvSpPr>
        <p:spPr>
          <a:xfrm>
            <a:off x="4871545" y="2445233"/>
            <a:ext cx="173421" cy="45719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6" name="15 Elipse"/>
          <p:cNvSpPr/>
          <p:nvPr/>
        </p:nvSpPr>
        <p:spPr>
          <a:xfrm>
            <a:off x="5349766" y="2445233"/>
            <a:ext cx="173421" cy="45719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7" name="16 Elipse"/>
          <p:cNvSpPr/>
          <p:nvPr/>
        </p:nvSpPr>
        <p:spPr>
          <a:xfrm>
            <a:off x="5912078" y="2490952"/>
            <a:ext cx="173421" cy="45719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8" name="17 Elipse"/>
          <p:cNvSpPr/>
          <p:nvPr/>
        </p:nvSpPr>
        <p:spPr>
          <a:xfrm>
            <a:off x="5044966" y="2807840"/>
            <a:ext cx="173421" cy="45719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9" name="18 Elipse"/>
          <p:cNvSpPr/>
          <p:nvPr/>
        </p:nvSpPr>
        <p:spPr>
          <a:xfrm>
            <a:off x="5591503" y="2830699"/>
            <a:ext cx="173421" cy="45719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20" name="19 Elipse"/>
          <p:cNvSpPr/>
          <p:nvPr/>
        </p:nvSpPr>
        <p:spPr>
          <a:xfrm>
            <a:off x="6090745" y="2876418"/>
            <a:ext cx="173421" cy="45719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</p:spTree>
    <p:extLst>
      <p:ext uri="{BB962C8B-B14F-4D97-AF65-F5344CB8AC3E}">
        <p14:creationId xmlns="" xmlns:p14="http://schemas.microsoft.com/office/powerpoint/2010/main" val="168082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Papel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13469</TotalTime>
  <Words>1058</Words>
  <Application>Microsoft Office PowerPoint</Application>
  <PresentationFormat>Presentación en pantalla (4:3)</PresentationFormat>
  <Paragraphs>294</Paragraphs>
  <Slides>30</Slides>
  <Notes>20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30</vt:i4>
      </vt:variant>
    </vt:vector>
  </HeadingPairs>
  <TitlesOfParts>
    <vt:vector size="31" baseType="lpstr">
      <vt:lpstr>Office Theme</vt:lpstr>
      <vt:lpstr>Diapositiva 1</vt:lpstr>
      <vt:lpstr>Diapositiva 2</vt:lpstr>
      <vt:lpstr>Diapositiva 3</vt:lpstr>
      <vt:lpstr>Diapositiva 4</vt:lpstr>
      <vt:lpstr>Diapositiva 5</vt:lpstr>
      <vt:lpstr>Diapositiva 6</vt:lpstr>
      <vt:lpstr>4. PLANTEJAMENT DE L’EXPERIMENT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</vt:vector>
  </TitlesOfParts>
  <Company>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JAN DASCA ORIOL SALSE MARC SALSE I MARTI MENDEZ</dc:creator>
  <cp:lastModifiedBy>IN2_PC01</cp:lastModifiedBy>
  <cp:revision>1335</cp:revision>
  <cp:lastPrinted>2011-12-12T10:39:12Z</cp:lastPrinted>
  <dcterms:created xsi:type="dcterms:W3CDTF">2012-01-24T15:36:19Z</dcterms:created>
  <dcterms:modified xsi:type="dcterms:W3CDTF">2012-06-08T10:39:24Z</dcterms:modified>
</cp:coreProperties>
</file>